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8" r:id="rId2"/>
    <p:sldId id="268" r:id="rId3"/>
    <p:sldId id="342" r:id="rId4"/>
    <p:sldId id="343" r:id="rId5"/>
    <p:sldId id="344" r:id="rId6"/>
    <p:sldId id="264" r:id="rId7"/>
    <p:sldId id="347" r:id="rId8"/>
    <p:sldId id="346" r:id="rId9"/>
    <p:sldId id="348" r:id="rId10"/>
    <p:sldId id="349" r:id="rId11"/>
    <p:sldId id="350" r:id="rId12"/>
    <p:sldId id="260" r:id="rId13"/>
    <p:sldId id="265" r:id="rId14"/>
    <p:sldId id="266" r:id="rId15"/>
    <p:sldId id="259" r:id="rId16"/>
    <p:sldId id="267" r:id="rId17"/>
    <p:sldId id="269" r:id="rId18"/>
    <p:sldId id="278" r:id="rId19"/>
    <p:sldId id="305" r:id="rId20"/>
    <p:sldId id="306" r:id="rId21"/>
    <p:sldId id="307" r:id="rId22"/>
    <p:sldId id="309" r:id="rId23"/>
    <p:sldId id="308" r:id="rId24"/>
    <p:sldId id="310" r:id="rId25"/>
    <p:sldId id="279" r:id="rId26"/>
    <p:sldId id="280" r:id="rId27"/>
    <p:sldId id="324" r:id="rId28"/>
    <p:sldId id="325" r:id="rId29"/>
    <p:sldId id="326" r:id="rId30"/>
    <p:sldId id="327" r:id="rId31"/>
    <p:sldId id="329" r:id="rId32"/>
    <p:sldId id="330" r:id="rId33"/>
    <p:sldId id="331" r:id="rId34"/>
    <p:sldId id="314" r:id="rId35"/>
    <p:sldId id="333" r:id="rId36"/>
    <p:sldId id="315" r:id="rId37"/>
    <p:sldId id="334" r:id="rId38"/>
    <p:sldId id="335" r:id="rId39"/>
    <p:sldId id="339" r:id="rId40"/>
    <p:sldId id="336" r:id="rId41"/>
    <p:sldId id="337" r:id="rId42"/>
    <p:sldId id="338" r:id="rId43"/>
    <p:sldId id="317" r:id="rId44"/>
    <p:sldId id="340" r:id="rId45"/>
    <p:sldId id="341" r:id="rId46"/>
    <p:sldId id="275" r:id="rId47"/>
    <p:sldId id="276" r:id="rId48"/>
    <p:sldId id="282" r:id="rId49"/>
    <p:sldId id="281" r:id="rId50"/>
    <p:sldId id="286" r:id="rId51"/>
    <p:sldId id="316" r:id="rId52"/>
    <p:sldId id="332" r:id="rId53"/>
    <p:sldId id="318" r:id="rId54"/>
    <p:sldId id="319" r:id="rId55"/>
    <p:sldId id="320" r:id="rId56"/>
    <p:sldId id="321" r:id="rId57"/>
    <p:sldId id="322" r:id="rId58"/>
    <p:sldId id="323" r:id="rId59"/>
    <p:sldId id="261" r:id="rId60"/>
    <p:sldId id="262" r:id="rId61"/>
    <p:sldId id="263" r:id="rId62"/>
    <p:sldId id="271" r:id="rId63"/>
    <p:sldId id="270" r:id="rId64"/>
    <p:sldId id="272" r:id="rId65"/>
    <p:sldId id="273" r:id="rId66"/>
    <p:sldId id="274" r:id="rId67"/>
    <p:sldId id="284"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285"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6"/>
    <p:restoredTop sz="94710"/>
  </p:normalViewPr>
  <p:slideViewPr>
    <p:cSldViewPr snapToGrid="0">
      <p:cViewPr varScale="1">
        <p:scale>
          <a:sx n="146" d="100"/>
          <a:sy n="146" d="100"/>
        </p:scale>
        <p:origin x="424"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65</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0963" y="19250"/>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5262979" cy="646331"/>
          </a:xfrm>
          <a:prstGeom prst="rect">
            <a:avLst/>
          </a:prstGeom>
        </p:spPr>
        <p:txBody>
          <a:bodyPr wrap="none">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一</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——Hadoop</a:t>
            </a:r>
            <a:endParaRPr lang="zh-CN" altLang="en-US" sz="3600">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F97108C9-3031-144E-A369-6306F22F196A}"/>
              </a:ext>
            </a:extLst>
          </p:cNvPr>
          <p:cNvSpPr txBox="1"/>
          <p:nvPr/>
        </p:nvSpPr>
        <p:spPr>
          <a:xfrm>
            <a:off x="4711037" y="2400767"/>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能做什么</a:t>
            </a:r>
            <a:endParaRPr lang="en-US" altLang="ja-JP">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49A9E820-835F-DB4A-8F1D-AB7CACF0843E}"/>
              </a:ext>
            </a:extLst>
          </p:cNvPr>
          <p:cNvSpPr txBox="1"/>
          <p:nvPr/>
        </p:nvSpPr>
        <p:spPr>
          <a:xfrm>
            <a:off x="4711037" y="3640291"/>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三</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安装</a:t>
            </a:r>
            <a:r>
              <a:rPr lang="en-US" altLang="ja-JP">
                <a:latin typeface="SimSun" panose="02010600030101010101" pitchFamily="2" charset="-122"/>
                <a:ea typeface="SimSun" panose="02010600030101010101" pitchFamily="2" charset="-122"/>
              </a:rPr>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4711037" y="6119336"/>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七</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业务场景</a:t>
            </a:r>
            <a:endParaRPr lang="en-US" altLang="ja-JP">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4711037" y="3020529"/>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endParaRPr lang="en-US">
              <a:latin typeface="SimSun" panose="02010600030101010101" pitchFamily="2" charset="-122"/>
              <a:ea typeface="SimSun" panose="02010600030101010101" pitchFamily="2" charset="-122"/>
            </a:endParaRPr>
          </a:p>
        </p:txBody>
      </p:sp>
      <p:sp>
        <p:nvSpPr>
          <p:cNvPr id="13" name="TextBox 12">
            <a:extLst>
              <a:ext uri="{FF2B5EF4-FFF2-40B4-BE49-F238E27FC236}">
                <a16:creationId xmlns:a16="http://schemas.microsoft.com/office/drawing/2014/main" id="{4CE31F0B-63E9-7C42-9E4F-F79EC34D4A0C}"/>
              </a:ext>
            </a:extLst>
          </p:cNvPr>
          <p:cNvSpPr txBox="1"/>
          <p:nvPr/>
        </p:nvSpPr>
        <p:spPr>
          <a:xfrm>
            <a:off x="4711037" y="4879815"/>
            <a:ext cx="203132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五</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Hadoop&amp;Spark</a:t>
            </a:r>
            <a:endParaRPr lang="en-US">
              <a:latin typeface="SimSun" panose="02010600030101010101" pitchFamily="2" charset="-122"/>
              <a:ea typeface="SimSun" panose="02010600030101010101" pitchFamily="2" charset="-122"/>
            </a:endParaRPr>
          </a:p>
        </p:txBody>
      </p:sp>
      <p:sp>
        <p:nvSpPr>
          <p:cNvPr id="14" name="TextBox 13">
            <a:extLst>
              <a:ext uri="{FF2B5EF4-FFF2-40B4-BE49-F238E27FC236}">
                <a16:creationId xmlns:a16="http://schemas.microsoft.com/office/drawing/2014/main" id="{A396D265-D5EB-EB44-B7F0-32FA5AE3BD0F}"/>
              </a:ext>
            </a:extLst>
          </p:cNvPr>
          <p:cNvSpPr txBox="1"/>
          <p:nvPr/>
        </p:nvSpPr>
        <p:spPr>
          <a:xfrm>
            <a:off x="4711037" y="5499577"/>
            <a:ext cx="203132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六</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Hadoop&amp;Flink</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D818CD3-F34A-A348-9210-0911BEDE0D87}"/>
              </a:ext>
            </a:extLst>
          </p:cNvPr>
          <p:cNvSpPr txBox="1"/>
          <p:nvPr/>
        </p:nvSpPr>
        <p:spPr>
          <a:xfrm>
            <a:off x="4711037" y="4260053"/>
            <a:ext cx="168507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四</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HelloWord</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EC625F5A-547C-FA41-ADC0-D32E45FF4973}"/>
              </a:ext>
            </a:extLst>
          </p:cNvPr>
          <p:cNvSpPr txBox="1"/>
          <p:nvPr/>
        </p:nvSpPr>
        <p:spPr>
          <a:xfrm>
            <a:off x="4711037" y="1781005"/>
            <a:ext cx="2488182" cy="369332"/>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225190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409269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0" y="0"/>
            <a:ext cx="5109091"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ja-JP" altLang="en-US" sz="2400"/>
              <a:t>数据架构演变</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什么是大数据</a:t>
            </a:r>
            <a:endParaRPr lang="en-US" altLang="ja-JP" sz="24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683854" y="693019"/>
            <a:ext cx="2045753"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683854" y="1293705"/>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683854" y="1894912"/>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683854" y="3188617"/>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latin typeface="SimSun" panose="02010600030101010101" pitchFamily="2" charset="-122"/>
                <a:ea typeface="SimSun" panose="02010600030101010101" pitchFamily="2" charset="-122"/>
              </a:rPr>
              <a:t>1 </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683854" y="4549153"/>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934320" y="693019"/>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683854" y="6022290"/>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在过去几年里，大数据的定义又新增加了两个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Tree>
    <p:extLst>
      <p:ext uri="{BB962C8B-B14F-4D97-AF65-F5344CB8AC3E}">
        <p14:creationId xmlns:p14="http://schemas.microsoft.com/office/powerpoint/2010/main" val="296958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0" y="0"/>
            <a:ext cx="5416868"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ja-JP" altLang="en-US" sz="2400"/>
              <a:t>数据架构演变</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大数据处理过程</a:t>
            </a:r>
            <a:endParaRPr lang="en-US" altLang="ja-JP" sz="24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556290"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556290"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556290"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556290"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9427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606391" y="800561"/>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0" y="0"/>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461553" y="589058"/>
            <a:ext cx="9344297" cy="1200329"/>
          </a:xfrm>
          <a:prstGeom prst="rect">
            <a:avLst/>
          </a:prstGeom>
        </p:spPr>
        <p:txBody>
          <a:bodyPr wrap="square">
            <a:spAutoFit/>
          </a:bodyPr>
          <a:lstStyle/>
          <a:p>
            <a:r>
              <a:rPr lang="en-US" b="0" i="0">
                <a:solidFill>
                  <a:srgbClr val="3D464D"/>
                </a:solidFill>
                <a:effectLst/>
                <a:latin typeface="SimSun" panose="02010600030101010101" pitchFamily="2" charset="-122"/>
                <a:ea typeface="SimSun" panose="02010600030101010101" pitchFamily="2" charset="-122"/>
              </a:rPr>
              <a:t>Hadoop Distribute File System </a:t>
            </a:r>
            <a:r>
              <a:rPr lang="ja-JP" altLang="en-US" b="0" i="0">
                <a:solidFill>
                  <a:srgbClr val="3D464D"/>
                </a:solidFill>
                <a:effectLst/>
                <a:latin typeface="SimSun" panose="02010600030101010101" pitchFamily="2" charset="-122"/>
                <a:ea typeface="SimSun" panose="02010600030101010101" pitchFamily="2" charset="-122"/>
              </a:rPr>
              <a:t>的简称，也就是</a:t>
            </a:r>
            <a:r>
              <a:rPr lang="en-US" b="0" i="0">
                <a:solidFill>
                  <a:srgbClr val="3D464D"/>
                </a:solidFill>
                <a:effectLst/>
                <a:latin typeface="SimSun" panose="02010600030101010101" pitchFamily="2" charset="-122"/>
                <a:ea typeface="SimSun" panose="02010600030101010101" pitchFamily="2" charset="-122"/>
              </a:rPr>
              <a:t>Hadoop</a:t>
            </a:r>
            <a:r>
              <a:rPr lang="ja-JP" altLang="en-US" b="0"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461553" y="1789387"/>
            <a:ext cx="9640389" cy="646331"/>
          </a:xfrm>
          <a:prstGeom prst="rect">
            <a:avLst/>
          </a:prstGeom>
        </p:spPr>
        <p:txBody>
          <a:bodyPr wrap="square">
            <a:spAutoFit/>
          </a:bodyPr>
          <a:lstStyle/>
          <a:p>
            <a:r>
              <a:rPr lang="ja-JP" altLang="en-US" b="0" i="0">
                <a:solidFill>
                  <a:srgbClr val="323232"/>
                </a:solidFill>
                <a:effectLst/>
                <a:latin typeface="SimSun" panose="02010600030101010101" pitchFamily="2" charset="-122"/>
                <a:ea typeface="SimSun" panose="02010600030101010101" pitchFamily="2" charset="-122"/>
              </a:rPr>
              <a:t>一个 </a:t>
            </a:r>
            <a:r>
              <a:rPr lang="en-US" b="0" i="0">
                <a:solidFill>
                  <a:srgbClr val="323232"/>
                </a:solidFill>
                <a:effectLst/>
                <a:latin typeface="SimSun" panose="02010600030101010101" pitchFamily="2" charset="-122"/>
                <a:ea typeface="SimSun" panose="02010600030101010101" pitchFamily="2" charset="-122"/>
              </a:rPr>
              <a:t>HDFS </a:t>
            </a:r>
            <a:r>
              <a:rPr lang="ja-JP" altLang="en-US" b="0"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b="0"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将数据作为块</a:t>
            </a:r>
            <a:r>
              <a:rPr lang="en-US" altLang="ja-JP" b="0"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76256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基本概念</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444137" y="677819"/>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444136" y="2560163"/>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444136" y="3334513"/>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409301" y="4091289"/>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0" y="0"/>
            <a:ext cx="2646878" cy="461665"/>
          </a:xfrm>
          <a:prstGeom prst="rect">
            <a:avLst/>
          </a:prstGeom>
          <a:noFill/>
        </p:spPr>
        <p:txBody>
          <a:bodyPr wrap="none" rtlCol="0">
            <a:spAutoFit/>
          </a:bodyPr>
          <a:lstStyle/>
          <a:p>
            <a:r>
              <a:rPr lang="ja-JP" altLang="en-US" sz="2400"/>
              <a:t>一</a:t>
            </a:r>
            <a:r>
              <a:rPr lang="zh-CN" altLang="en-US" sz="2400"/>
              <a:t>、</a:t>
            </a:r>
            <a:r>
              <a:rPr lang="ja-JP" altLang="en-US" sz="2400"/>
              <a:t>数据架构演变</a:t>
            </a:r>
            <a:endParaRPr lang="en-US" altLang="ja-JP" sz="2400"/>
          </a:p>
        </p:txBody>
      </p:sp>
      <p:sp>
        <p:nvSpPr>
          <p:cNvPr id="3" name="TextBox 2">
            <a:extLst>
              <a:ext uri="{FF2B5EF4-FFF2-40B4-BE49-F238E27FC236}">
                <a16:creationId xmlns:a16="http://schemas.microsoft.com/office/drawing/2014/main" id="{744AE07C-0B12-4145-9FA8-E8B7804A1E3F}"/>
              </a:ext>
            </a:extLst>
          </p:cNvPr>
          <p:cNvSpPr txBox="1"/>
          <p:nvPr/>
        </p:nvSpPr>
        <p:spPr>
          <a:xfrm>
            <a:off x="2055050" y="1887926"/>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69472" y="2620687"/>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581286" y="2604713"/>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9130778" y="1887926"/>
            <a:ext cx="1338828" cy="369332"/>
          </a:xfrm>
          <a:prstGeom prst="rect">
            <a:avLst/>
          </a:prstGeom>
          <a:noFill/>
        </p:spPr>
        <p:txBody>
          <a:bodyPr wrap="none" rtlCol="0">
            <a:spAutoFit/>
          </a:bodyPr>
          <a:lstStyle/>
          <a:p>
            <a:r>
              <a:rPr lang="ja-JP" altLang="en-US"/>
              <a:t>微服务架构</a:t>
            </a:r>
            <a:endParaRPr lang="en-US"/>
          </a:p>
        </p:txBody>
      </p:sp>
    </p:spTree>
    <p:extLst>
      <p:ext uri="{BB962C8B-B14F-4D97-AF65-F5344CB8AC3E}">
        <p14:creationId xmlns:p14="http://schemas.microsoft.com/office/powerpoint/2010/main" val="39178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的备份机制</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557349" y="720077"/>
            <a:ext cx="9866811"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557349" y="1696117"/>
            <a:ext cx="10040982" cy="1477328"/>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a:latin typeface="SimSun" panose="02010600030101010101" pitchFamily="2" charset="-122"/>
                <a:ea typeface="SimSun" panose="02010600030101010101" pitchFamily="2" charset="-122"/>
              </a:rPr>
              <a:t>namenode(</a:t>
            </a:r>
            <a:r>
              <a:rPr lang="en-US">
                <a:solidFill>
                  <a:srgbClr val="FF0000"/>
                </a:solidFill>
                <a:latin typeface="SimSun" panose="02010600030101010101" pitchFamily="2" charset="-122"/>
                <a:ea typeface="SimSun" panose="02010600030101010101" pitchFamily="2" charset="-122"/>
              </a:rPr>
              <a:t>Secondary namenode</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因此当</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a:solidFill>
                  <a:srgbClr val="FF0000"/>
                </a:solidFill>
                <a:latin typeface="SimSun" panose="02010600030101010101" pitchFamily="2" charset="-122"/>
                <a:ea typeface="SimSun" panose="02010600030101010101" pitchFamily="2" charset="-122"/>
              </a:rPr>
              <a:t>Secondary</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a:latin typeface="SimSun" panose="02010600030101010101" pitchFamily="2" charset="-122"/>
                <a:ea typeface="SimSun" panose="02010600030101010101" pitchFamily="2" charset="-122"/>
              </a:rPr>
              <a:t>Namenode。 </a:t>
            </a:r>
          </a:p>
        </p:txBody>
      </p:sp>
    </p:spTree>
    <p:extLst>
      <p:ext uri="{BB962C8B-B14F-4D97-AF65-F5344CB8AC3E}">
        <p14:creationId xmlns:p14="http://schemas.microsoft.com/office/powerpoint/2010/main" val="140932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451460" y="3429000"/>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409302" y="486230"/>
            <a:ext cx="10380618"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Active NameNode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Standby NameNode：</a:t>
            </a:r>
            <a:r>
              <a:rPr lang="ja-JP" altLang="en-US" b="0" i="0">
                <a:solidFill>
                  <a:srgbClr val="323232"/>
                </a:solidFill>
                <a:effectLst/>
                <a:latin typeface="SimSun" panose="02010600030101010101" pitchFamily="2" charset="-122"/>
                <a:ea typeface="SimSun" panose="02010600030101010101" pitchFamily="2" charset="-122"/>
              </a:rPr>
              <a:t>两台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409302" y="1218780"/>
            <a:ext cx="10624457"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A&amp;S NameNode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409302" y="1951331"/>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a:latin typeface="SimSun" panose="02010600030101010101" pitchFamily="2" charset="-122"/>
                <a:ea typeface="SimSun" panose="02010600030101010101" pitchFamily="2" charset="-122"/>
              </a:rPr>
              <a:t>namenode</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409302" y="2683882"/>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409302" y="3238221"/>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a:solidFill>
                  <a:srgbClr val="FF0000"/>
                </a:solidFill>
                <a:latin typeface="SimSun" panose="02010600030101010101" pitchFamily="2" charset="-122"/>
                <a:ea typeface="SimSun" panose="02010600030101010101" pitchFamily="2" charset="-122"/>
              </a:rPr>
              <a:t>QJM</a:t>
            </a:r>
            <a:r>
              <a:rPr lang="zh-CN" altLang="en-US">
                <a:solidFill>
                  <a:srgbClr val="FF0000"/>
                </a:solidFill>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ZK</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7129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539931" y="577974"/>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539930" y="105209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a:latin typeface="SimSun" panose="02010600030101010101" pitchFamily="2" charset="-122"/>
                <a:ea typeface="SimSun" panose="02010600030101010101" pitchFamily="2" charset="-122"/>
              </a:rPr>
              <a:t>(</a:t>
            </a:r>
            <a:r>
              <a:rPr lang="en-US" b="0" i="0">
                <a:solidFill>
                  <a:srgbClr val="FF0000"/>
                </a:solidFill>
                <a:effectLst/>
                <a:latin typeface="SimSun" panose="02010600030101010101" pitchFamily="2" charset="-122"/>
                <a:ea typeface="SimSun" panose="02010600030101010101" pitchFamily="2" charset="-122"/>
              </a:rPr>
              <a:t>FailoverController</a:t>
            </a:r>
            <a:r>
              <a:rPr lang="en-US" b="0" i="0">
                <a:solidFill>
                  <a:srgbClr val="323232"/>
                </a:solidFill>
                <a:effectLst/>
                <a:latin typeface="SimSun" panose="02010600030101010101" pitchFamily="2" charset="-122"/>
                <a:ea typeface="SimSun" panose="02010600030101010101" pitchFamily="2" charset="-122"/>
              </a:rPr>
              <a:t>)</a:t>
            </a:r>
            <a:r>
              <a:rPr lang="zh-CN" altLang="en-US" b="0" i="0">
                <a:solidFill>
                  <a:srgbClr val="323232"/>
                </a:solidFill>
                <a:effectLst/>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a:solidFill>
                  <a:srgbClr val="323232"/>
                </a:solidFill>
                <a:effectLst/>
                <a:latin typeface="SimSun" panose="02010600030101010101" pitchFamily="2" charset="-122"/>
                <a:ea typeface="SimSun" panose="02010600030101010101" pitchFamily="2" charset="-122"/>
              </a:rPr>
              <a:t>FailoverController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a:solidFill>
                  <a:srgbClr val="323232"/>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539930" y="1975424"/>
            <a:ext cx="4455066" cy="369332"/>
          </a:xfrm>
          <a:prstGeom prst="rect">
            <a:avLst/>
          </a:prstGeom>
        </p:spPr>
        <p:txBody>
          <a:bodyPr wrap="non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FF0000"/>
                </a:solidFill>
                <a:effectLst/>
                <a:latin typeface="SimSun" panose="02010600030101010101" pitchFamily="2" charset="-122"/>
                <a:ea typeface="SimSun" panose="02010600030101010101" pitchFamily="2" charset="-122"/>
              </a:rPr>
              <a:t>ZooKeeper</a:t>
            </a:r>
            <a:endParaRPr lang="en-US">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接口的方法，对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0" i="0">
              <a:solidFill>
                <a:srgbClr val="323232"/>
              </a:solidFill>
              <a:effectLst/>
              <a:latin typeface="SimSun" panose="02010600030101010101" pitchFamily="2" charset="-122"/>
              <a:ea typeface="SimSun" panose="02010600030101010101" pitchFamily="2" charset="-122"/>
            </a:endParaRPr>
          </a:p>
          <a:p>
            <a:pPr fontAlgn="base"/>
            <a:endParaRPr lang="en-US" sz="1200">
              <a:solidFill>
                <a:srgbClr val="323232"/>
              </a:solidFill>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2.</a:t>
            </a: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如果检测到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的健康状态发生变化，会回调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3.</a:t>
            </a:r>
            <a:r>
              <a:rPr lang="ja-JP" altLang="en-US" sz="1200" b="0" i="0">
                <a:solidFill>
                  <a:srgbClr val="323232"/>
                </a:solidFill>
                <a:effectLst/>
                <a:latin typeface="SimSun" panose="02010600030101010101" pitchFamily="2" charset="-122"/>
                <a:ea typeface="SimSun" panose="02010600030101010101" pitchFamily="2" charset="-122"/>
              </a:rPr>
              <a:t>如果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4.</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与 </a:t>
            </a:r>
            <a:r>
              <a:rPr lang="en-US" sz="1200" b="0" i="0">
                <a:solidFill>
                  <a:srgbClr val="323232"/>
                </a:solidFill>
                <a:effectLst/>
                <a:latin typeface="SimSun" panose="02010600030101010101" pitchFamily="2" charset="-122"/>
                <a:ea typeface="SimSun" panose="02010600030101010101" pitchFamily="2" charset="-122"/>
              </a:rPr>
              <a:t>Zookeeper </a:t>
            </a:r>
            <a:r>
              <a:rPr lang="ja-JP" altLang="en-US" sz="1200" b="0"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5.</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在主备选举完成后，会回调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的相应方法来通知当前的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成为主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或备 </a:t>
            </a:r>
            <a:r>
              <a:rPr lang="en-US" sz="1200" b="0" i="0">
                <a:solidFill>
                  <a:srgbClr val="323232"/>
                </a:solidFill>
                <a:effectLst/>
                <a:latin typeface="SimSun" panose="02010600030101010101" pitchFamily="2" charset="-122"/>
                <a:ea typeface="SimSun" panose="02010600030101010101" pitchFamily="2" charset="-122"/>
              </a:rPr>
              <a:t>NameNode。</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6.</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接口的方法将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转换为 </a:t>
            </a:r>
            <a:r>
              <a:rPr lang="en-US" sz="1200" b="0" i="0">
                <a:solidFill>
                  <a:srgbClr val="323232"/>
                </a:solidFill>
                <a:effectLst/>
                <a:latin typeface="SimSun" panose="02010600030101010101" pitchFamily="2" charset="-122"/>
                <a:ea typeface="SimSun" panose="02010600030101010101" pitchFamily="2" charset="-122"/>
              </a:rPr>
              <a:t>Active </a:t>
            </a:r>
            <a:r>
              <a:rPr lang="ja-JP" altLang="en-US" sz="1200" b="0" i="0">
                <a:solidFill>
                  <a:srgbClr val="323232"/>
                </a:solidFill>
                <a:effectLst/>
                <a:latin typeface="SimSun" panose="02010600030101010101" pitchFamily="2" charset="-122"/>
                <a:ea typeface="SimSun" panose="02010600030101010101" pitchFamily="2" charset="-122"/>
              </a:rPr>
              <a:t>状态或 </a:t>
            </a:r>
            <a:r>
              <a:rPr lang="en-US" sz="1200" b="0" i="0">
                <a:solidFill>
                  <a:srgbClr val="323232"/>
                </a:solidFill>
                <a:effectLst/>
                <a:latin typeface="SimSun" panose="02010600030101010101" pitchFamily="2" charset="-122"/>
                <a:ea typeface="SimSun" panose="02010600030101010101" pitchFamily="2" charset="-122"/>
              </a:rPr>
              <a:t>Standby </a:t>
            </a:r>
            <a:r>
              <a:rPr lang="ja-JP" altLang="en-US" sz="1200" b="0"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a:solidFill>
                  <a:srgbClr val="323232"/>
                </a:solidFill>
                <a:latin typeface="SimSun" panose="02010600030101010101" pitchFamily="2" charset="-122"/>
                <a:ea typeface="SimSun" panose="02010600030101010101" pitchFamily="2" charset="-122"/>
              </a:rPr>
              <a:t>NameNode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630332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235131" y="563612"/>
            <a:ext cx="10668001" cy="1169551"/>
          </a:xfrm>
          <a:prstGeom prst="rect">
            <a:avLst/>
          </a:prstGeom>
        </p:spPr>
        <p:txBody>
          <a:bodyPr wrap="square">
            <a:spAutoFit/>
          </a:bodyPr>
          <a:lstStyle/>
          <a:p>
            <a:pPr fontAlgn="base"/>
            <a:r>
              <a:rPr lang="en-US" sz="1400" b="0" i="0">
                <a:solidFill>
                  <a:srgbClr val="FF0000"/>
                </a:solidFill>
                <a:effectLst/>
                <a:latin typeface="SimSun" panose="02010600030101010101" pitchFamily="2" charset="-122"/>
                <a:ea typeface="SimSun" panose="02010600030101010101" pitchFamily="2" charset="-122"/>
              </a:rPr>
              <a:t>FSEditLog</a:t>
            </a:r>
            <a:r>
              <a:rPr lang="en-US" sz="1400" b="0" i="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a:solidFill>
                  <a:srgbClr val="323232"/>
                </a:solidFill>
                <a:effectLst/>
                <a:latin typeface="SimSun" panose="02010600030101010101" pitchFamily="2" charset="-122"/>
                <a:ea typeface="SimSun" panose="02010600030101010101" pitchFamily="2" charset="-122"/>
              </a:rPr>
              <a:t>NameNode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a:solidFill>
                  <a:srgbClr val="FF0000"/>
                </a:solidFill>
                <a:effectLst/>
                <a:latin typeface="SimSun" panose="02010600030101010101" pitchFamily="2" charset="-122"/>
                <a:ea typeface="SimSun" panose="02010600030101010101" pitchFamily="2" charset="-122"/>
              </a:rPr>
              <a:t>JournalSet</a:t>
            </a:r>
            <a:r>
              <a:rPr lang="en-US" sz="1400" b="0" i="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a:solidFill>
                  <a:srgbClr val="323232"/>
                </a:solidFill>
                <a:effectLst/>
                <a:latin typeface="SimSun" panose="02010600030101010101" pitchFamily="2" charset="-122"/>
                <a:ea typeface="SimSun" panose="02010600030101010101" pitchFamily="2" charset="-122"/>
              </a:rPr>
              <a:t>JournalManager，</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a:solidFill>
                  <a:srgbClr val="323232"/>
                </a:solidFill>
                <a:effectLst/>
                <a:latin typeface="SimSun" panose="02010600030101010101" pitchFamily="2" charset="-122"/>
                <a:ea typeface="SimSun" panose="02010600030101010101" pitchFamily="2" charset="-122"/>
              </a:rPr>
              <a:t>FileJournalManager，</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a:solidFill>
                  <a:srgbClr val="323232"/>
                </a:solidFill>
                <a:effectLst/>
                <a:latin typeface="SimSun" panose="02010600030101010101" pitchFamily="2" charset="-122"/>
                <a:ea typeface="SimSun" panose="02010600030101010101" pitchFamily="2" charset="-122"/>
              </a:rPr>
              <a:t>QuorumJournalManager，</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a:solidFill>
                  <a:srgbClr val="323232"/>
                </a:solidFill>
                <a:effectLst/>
                <a:latin typeface="SimSun" panose="02010600030101010101" pitchFamily="2" charset="-122"/>
                <a:ea typeface="SimSun" panose="02010600030101010101" pitchFamily="2" charset="-122"/>
              </a:rPr>
              <a:t>FSEditLog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a:solidFill>
                  <a:srgbClr val="323232"/>
                </a:solidFill>
                <a:effectLst/>
                <a:latin typeface="SimSun" panose="02010600030101010101" pitchFamily="2" charset="-122"/>
                <a:ea typeface="SimSun" panose="02010600030101010101" pitchFamily="2" charset="-122"/>
              </a:rPr>
              <a:t>JournalSet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a:solidFill>
                  <a:srgbClr val="323232"/>
                </a:solidFill>
                <a:effectLst/>
                <a:latin typeface="SimSun" panose="02010600030101010101" pitchFamily="2" charset="-122"/>
                <a:ea typeface="SimSun" panose="02010600030101010101" pitchFamily="2" charset="-122"/>
              </a:rPr>
              <a:t>FileJournalManager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a:solidFill>
                  <a:srgbClr val="323232"/>
                </a:solidFill>
                <a:effectLst/>
                <a:latin typeface="SimSun" panose="02010600030101010101" pitchFamily="2" charset="-122"/>
                <a:ea typeface="SimSun" panose="02010600030101010101" pitchFamily="2" charset="-122"/>
              </a:rPr>
              <a:t>QuorumJournalManager。</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235130" y="2301241"/>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235131" y="1742390"/>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72800"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二</a:t>
            </a:r>
            <a:r>
              <a:rPr lang="zh-CN" altLang="en-US" sz="1600">
                <a:latin typeface="SimSun" panose="02010600030101010101" pitchFamily="2" charset="-122"/>
                <a:ea typeface="SimSun" panose="02010600030101010101" pitchFamily="2" charset="-122"/>
              </a:rPr>
              <a:t>、</a:t>
            </a:r>
            <a:r>
              <a:rPr lang="en-US" altLang="zh-CN"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原理</a:t>
            </a:r>
            <a:r>
              <a:rPr lang="en-US" altLang="zh-CN" sz="1600">
                <a:latin typeface="SimSun" panose="02010600030101010101" pitchFamily="2" charset="-122"/>
                <a:ea typeface="SimSun" panose="02010600030101010101" pitchFamily="2" charset="-122"/>
              </a:rPr>
              <a:t>——HDFS</a:t>
            </a:r>
            <a:r>
              <a:rPr lang="ja-JP" altLang="en-US" sz="1600">
                <a:latin typeface="SimSun" panose="02010600030101010101" pitchFamily="2" charset="-122"/>
                <a:ea typeface="SimSun" panose="02010600030101010101" pitchFamily="2" charset="-122"/>
              </a:rPr>
              <a:t>数据流</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读取</a:t>
            </a:r>
            <a:endParaRPr lang="en-US" sz="16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418011" y="390368"/>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a:solidFill>
                  <a:srgbClr val="3D464D"/>
                </a:solidFill>
                <a:effectLst/>
                <a:latin typeface="SimSun" panose="02010600030101010101" pitchFamily="2" charset="-122"/>
                <a:ea typeface="SimSun" panose="02010600030101010101" pitchFamily="2" charset="-122"/>
              </a:rPr>
              <a:t>block， 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a:solidFill>
                  <a:srgbClr val="3D464D"/>
                </a:solidFill>
                <a:effectLst/>
                <a:latin typeface="SimSun" panose="02010600030101010101" pitchFamily="2" charset="-122"/>
                <a:ea typeface="SimSun" panose="02010600030101010101" pitchFamily="2" charset="-122"/>
              </a:rPr>
              <a:t>DataNode，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b="0" i="0">
                <a:solidFill>
                  <a:srgbClr val="3D464D"/>
                </a:solidFill>
                <a:effectLst/>
                <a:latin typeface="SimSun" panose="02010600030101010101" pitchFamily="2" charset="-122"/>
                <a:ea typeface="SimSun" panose="02010600030101010101" pitchFamily="2" charset="-122"/>
              </a:rPr>
              <a:t>如果客户端和所连接的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同时它会</a:t>
            </a:r>
            <a:r>
              <a:rPr lang="ja-JP" altLang="en-US" sz="1600" b="1" i="0">
                <a:solidFill>
                  <a:srgbClr val="3D464D"/>
                </a:solidFill>
                <a:effectLst/>
                <a:latin typeface="SimSun" panose="02010600030101010101" pitchFamily="2" charset="-122"/>
                <a:ea typeface="SimSun" panose="02010600030101010101" pitchFamily="2" charset="-122"/>
              </a:rPr>
              <a:t>记录这个节点的故障</a:t>
            </a:r>
            <a:r>
              <a:rPr lang="ja-JP" altLang="en-US" sz="1600" b="0" i="0">
                <a:solidFill>
                  <a:srgbClr val="3D464D"/>
                </a:solidFill>
                <a:effectLst/>
                <a:latin typeface="SimSun" panose="02010600030101010101" pitchFamily="2" charset="-122"/>
                <a:ea typeface="SimSun" panose="02010600030101010101" pitchFamily="2" charset="-122"/>
              </a:rPr>
              <a:t>，以免后面再次连接该节点。客户端还会验证从</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传送过来的</a:t>
            </a:r>
            <a:r>
              <a:rPr lang="ja-JP" altLang="en-US" sz="1600" b="1" i="0">
                <a:solidFill>
                  <a:srgbClr val="3D464D"/>
                </a:solidFill>
                <a:effectLst/>
                <a:latin typeface="SimSun" panose="02010600030101010101" pitchFamily="2" charset="-122"/>
                <a:ea typeface="SimSun" panose="02010600030101010101" pitchFamily="2" charset="-122"/>
              </a:rPr>
              <a:t>数据校验和</a:t>
            </a:r>
            <a:r>
              <a:rPr lang="ja-JP" altLang="en-US" sz="1600" b="0" i="0">
                <a:solidFill>
                  <a:srgbClr val="3D464D"/>
                </a:solidFill>
                <a:effectLst/>
                <a:latin typeface="SimSun" panose="02010600030101010101" pitchFamily="2" charset="-122"/>
                <a:ea typeface="SimSun" panose="02010600030101010101" pitchFamily="2" charset="-122"/>
              </a:rPr>
              <a:t>。如果发现一个损坏块，那么客户端将再尝试从别的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读取数据块，向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报告这个信息，</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也会更新保存的文件信息。</a:t>
            </a:r>
            <a:endParaRPr lang="en-US" sz="16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数据流</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写入</a:t>
            </a:r>
            <a:endParaRPr lang="en-US">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409303" y="469405"/>
            <a:ext cx="10885714" cy="3785652"/>
          </a:xfrm>
          <a:prstGeom prst="rect">
            <a:avLst/>
          </a:prstGeom>
        </p:spPr>
        <p:txBody>
          <a:bodyPr wrap="square">
            <a:spAutoFit/>
          </a:bodyPr>
          <a:lstStyle/>
          <a:p>
            <a:r>
              <a:rPr lang="en-US" altLang="zh-CN" sz="1600" i="0">
                <a:solidFill>
                  <a:srgbClr val="3D464D"/>
                </a:solidFill>
                <a:effectLst/>
                <a:latin typeface="SimSun" panose="02010600030101010101" pitchFamily="2" charset="-122"/>
                <a:ea typeface="SimSun" panose="02010600030101010101" pitchFamily="2" charset="-122"/>
              </a:rPr>
              <a:t>1</a:t>
            </a:r>
            <a:r>
              <a:rPr lang="zh-CN" altLang="en-US" sz="1600" i="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a:solidFill>
                  <a:srgbClr val="333333"/>
                </a:solidFill>
                <a:latin typeface="SimSun" panose="02010600030101010101" pitchFamily="2" charset="-122"/>
                <a:ea typeface="SimSun" panose="02010600030101010101" pitchFamily="2" charset="-122"/>
              </a:rPr>
              <a:t>2</a:t>
            </a:r>
            <a:r>
              <a:rPr lang="zh-CN" altLang="en-US" sz="1600">
                <a:solidFill>
                  <a:srgbClr val="333333"/>
                </a:solidFill>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D464D"/>
                </a:solidFill>
                <a:effectLst/>
                <a:latin typeface="SimSun" panose="02010600030101010101" pitchFamily="2" charset="-122"/>
                <a:ea typeface="SimSun" panose="02010600030101010101" pitchFamily="2" charset="-122"/>
              </a:rPr>
              <a:t>3</a:t>
            </a:r>
            <a:r>
              <a:rPr lang="zh-CN" altLang="en-US" sz="1600">
                <a:solidFill>
                  <a:srgbClr val="3D464D"/>
                </a:solidFill>
                <a:latin typeface="SimSun" panose="02010600030101010101" pitchFamily="2" charset="-122"/>
                <a:ea typeface="SimSun" panose="02010600030101010101" pitchFamily="2" charset="-122"/>
              </a:rPr>
              <a:t>、</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a:solidFill>
                  <a:srgbClr val="333333"/>
                </a:solidFill>
                <a:effectLst/>
                <a:latin typeface="SimSun" panose="02010600030101010101" pitchFamily="2" charset="-122"/>
                <a:ea typeface="SimSun" panose="02010600030101010101" pitchFamily="2" charset="-122"/>
              </a:rPr>
              <a:t>4</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a:solidFill>
                  <a:srgbClr val="FF0000"/>
                </a:solidFill>
                <a:effectLst/>
                <a:latin typeface="SimSun" panose="02010600030101010101" pitchFamily="2" charset="-122"/>
                <a:ea typeface="SimSun" panose="02010600030101010101" pitchFamily="2" charset="-122"/>
              </a:rPr>
              <a:t>data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a:solidFill>
                  <a:srgbClr val="333333"/>
                </a:solidFill>
                <a:effectLst/>
                <a:latin typeface="SimSun" panose="02010600030101010101" pitchFamily="2" charset="-122"/>
                <a:ea typeface="SimSun" panose="02010600030101010101" pitchFamily="2" charset="-122"/>
              </a:rPr>
              <a:t>DataNode。</a:t>
            </a:r>
            <a:endParaRPr lang="en-US" sz="1600" i="0">
              <a:solidFill>
                <a:srgbClr val="3D464D"/>
              </a:solidFill>
              <a:effectLst/>
              <a:latin typeface="SimSun" panose="02010600030101010101" pitchFamily="2" charset="-122"/>
              <a:ea typeface="SimSun" panose="02010600030101010101" pitchFamily="2" charset="-122"/>
            </a:endParaRPr>
          </a:p>
          <a:p>
            <a:r>
              <a:rPr lang="en-US" sz="1600" i="0">
                <a:solidFill>
                  <a:srgbClr val="333333"/>
                </a:solidFill>
                <a:effectLst/>
                <a:latin typeface="SimSun" panose="02010600030101010101" pitchFamily="2" charset="-122"/>
                <a:ea typeface="SimSun" panose="02010600030101010101" pitchFamily="2" charset="-122"/>
              </a:rPr>
              <a:t>5</a:t>
            </a:r>
            <a:r>
              <a:rPr lang="zh-CN" altLang="en-US" sz="1600" i="0">
                <a:solidFill>
                  <a:srgbClr val="333333"/>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a:solidFill>
                  <a:srgbClr val="FF0000"/>
                </a:solidFill>
                <a:effectLst/>
                <a:latin typeface="SimSun" panose="02010600030101010101" pitchFamily="2" charset="-122"/>
                <a:ea typeface="SimSun" panose="02010600030101010101" pitchFamily="2" charset="-122"/>
              </a:rPr>
              <a:t>ask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33333"/>
                </a:solidFill>
                <a:effectLst/>
                <a:latin typeface="SimSun" panose="02010600030101010101" pitchFamily="2" charset="-122"/>
                <a:ea typeface="SimSun" panose="02010600030101010101" pitchFamily="2" charset="-122"/>
              </a:rPr>
              <a:t>6</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2246769"/>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a:solidFill>
                  <a:srgbClr val="333333"/>
                </a:solidFill>
                <a:effectLst/>
                <a:latin typeface="SimSun" panose="02010600030101010101" pitchFamily="2" charset="-122"/>
                <a:ea typeface="SimSun" panose="02010600030101010101" pitchFamily="2" charset="-122"/>
              </a:rPr>
              <a:t>：</a:t>
            </a:r>
            <a:endParaRPr lang="en-US" altLang="zh-CN" sz="1400" i="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a:solidFill>
                  <a:srgbClr val="333333"/>
                </a:solidFill>
                <a:effectLst/>
                <a:latin typeface="SimSun" panose="02010600030101010101" pitchFamily="2" charset="-122"/>
                <a:ea typeface="SimSun" panose="02010600030101010101" pitchFamily="2" charset="-122"/>
              </a:rPr>
              <a:t>nameNode，</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a:solidFill>
                  <a:srgbClr val="333333"/>
                </a:solidFill>
                <a:effectLst/>
                <a:latin typeface="SimSun" panose="02010600030101010101" pitchFamily="2" charset="-122"/>
                <a:ea typeface="SimSun" panose="02010600030101010101" pitchFamily="2" charset="-122"/>
              </a:rPr>
              <a:t>datanode。</a:t>
            </a:r>
            <a:r>
              <a:rPr lang="en-US" sz="1400" i="0">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ja-JP" altLang="en-US" sz="1400" i="0">
              <a:solidFill>
                <a:srgbClr val="3D464D"/>
              </a:solidFill>
              <a:effectLst/>
              <a:latin typeface="SimSun" panose="02010600030101010101" pitchFamily="2" charset="-122"/>
              <a:ea typeface="SimSun" panose="02010600030101010101" pitchFamily="2" charset="-122"/>
            </a:endParaRPr>
          </a:p>
          <a:p>
            <a:br>
              <a:rPr lang="ja-JP" altLang="en-US" sz="1400">
                <a:latin typeface="SimSun" panose="02010600030101010101" pitchFamily="2" charset="-122"/>
                <a:ea typeface="SimSun" panose="02010600030101010101" pitchFamily="2" charset="-122"/>
              </a:rPr>
            </a:br>
            <a:endParaRPr lang="en-US" sz="14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的数据完整性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39914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7315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3136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365024"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一</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数据架构演变</a:t>
            </a:r>
            <a:r>
              <a:rPr lang="en-US" altLang="zh-CN" sz="1600">
                <a:latin typeface="SimSun" panose="02010600030101010101" pitchFamily="2" charset="-122"/>
                <a:ea typeface="SimSun" panose="02010600030101010101" pitchFamily="2" charset="-122"/>
              </a:rPr>
              <a:t>——</a:t>
            </a:r>
            <a:r>
              <a:rPr lang="en-US" sz="1600">
                <a:latin typeface="SimSun" panose="02010600030101010101" pitchFamily="2" charset="-122"/>
                <a:ea typeface="SimSun" panose="02010600030101010101" pitchFamily="2" charset="-122"/>
              </a:rPr>
              <a:t>Lambda </a:t>
            </a:r>
            <a:r>
              <a:rPr lang="ja-JP" altLang="en-US" sz="1600">
                <a:latin typeface="SimSun" panose="02010600030101010101" pitchFamily="2" charset="-122"/>
                <a:ea typeface="SimSun" panose="02010600030101010101" pitchFamily="2" charset="-122"/>
              </a:rPr>
              <a:t>架构</a:t>
            </a:r>
          </a:p>
        </p:txBody>
      </p:sp>
      <p:pic>
        <p:nvPicPr>
          <p:cNvPr id="3" name="Picture 2">
            <a:extLst>
              <a:ext uri="{FF2B5EF4-FFF2-40B4-BE49-F238E27FC236}">
                <a16:creationId xmlns:a16="http://schemas.microsoft.com/office/drawing/2014/main" id="{89A3D47F-3AF0-704F-BB7B-54118077E585}"/>
              </a:ext>
            </a:extLst>
          </p:cNvPr>
          <p:cNvPicPr>
            <a:picLocks noChangeAspect="1"/>
          </p:cNvPicPr>
          <p:nvPr/>
        </p:nvPicPr>
        <p:blipFill>
          <a:blip r:embed="rId2"/>
          <a:stretch>
            <a:fillRect/>
          </a:stretch>
        </p:blipFill>
        <p:spPr>
          <a:xfrm>
            <a:off x="2680223" y="3737008"/>
            <a:ext cx="7038826" cy="3085203"/>
          </a:xfrm>
          <a:prstGeom prst="rect">
            <a:avLst/>
          </a:prstGeom>
        </p:spPr>
      </p:pic>
      <p:sp>
        <p:nvSpPr>
          <p:cNvPr id="4" name="Rectangle 3">
            <a:extLst>
              <a:ext uri="{FF2B5EF4-FFF2-40B4-BE49-F238E27FC236}">
                <a16:creationId xmlns:a16="http://schemas.microsoft.com/office/drawing/2014/main" id="{DEF64217-DCE5-FE41-B40A-BFD5D1B15E10}"/>
              </a:ext>
            </a:extLst>
          </p:cNvPr>
          <p:cNvSpPr/>
          <p:nvPr/>
        </p:nvSpPr>
        <p:spPr>
          <a:xfrm>
            <a:off x="574767" y="557586"/>
            <a:ext cx="10136777" cy="830997"/>
          </a:xfrm>
          <a:prstGeom prst="rect">
            <a:avLst/>
          </a:prstGeom>
        </p:spPr>
        <p:txBody>
          <a:bodyPr wrap="square">
            <a:spAutoFit/>
          </a:bodyPr>
          <a:lstStyle/>
          <a:p>
            <a:r>
              <a:rPr lang="en-US" sz="1600" i="0">
                <a:solidFill>
                  <a:srgbClr val="3E3E3E"/>
                </a:solidFill>
                <a:effectLst/>
                <a:latin typeface="SimSun" panose="02010600030101010101" pitchFamily="2" charset="-122"/>
                <a:ea typeface="SimSun" panose="02010600030101010101" pitchFamily="2" charset="-122"/>
              </a:rPr>
              <a:t>Lambda </a:t>
            </a:r>
            <a:r>
              <a:rPr lang="ja-JP" altLang="en-US" sz="1600" i="0">
                <a:solidFill>
                  <a:srgbClr val="3E3E3E"/>
                </a:solidFill>
                <a:effectLst/>
                <a:latin typeface="SimSun" panose="02010600030101010101" pitchFamily="2" charset="-122"/>
                <a:ea typeface="SimSun" panose="02010600030101010101" pitchFamily="2" charset="-122"/>
              </a:rPr>
              <a:t>架构是目前影响最深刻的大数据处理架构，它的核心思想是将不可变的数据以追加的方式并行写到批和流处理系统内，随后将相同的计算逻辑分别在流和批系统中实现，并且在查询阶段合并流和批的计算视图并展示给用户。</a:t>
            </a:r>
            <a:endParaRPr lang="en-US" sz="16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69518D58-3EF9-E44D-8644-33696B256936}"/>
              </a:ext>
            </a:extLst>
          </p:cNvPr>
          <p:cNvSpPr/>
          <p:nvPr/>
        </p:nvSpPr>
        <p:spPr>
          <a:xfrm>
            <a:off x="574767" y="1659285"/>
            <a:ext cx="2646878" cy="338554"/>
          </a:xfrm>
          <a:prstGeom prst="rect">
            <a:avLst/>
          </a:prstGeom>
        </p:spPr>
        <p:txBody>
          <a:bodyPr wrap="none">
            <a:spAutoFit/>
          </a:bodyPr>
          <a:lstStyle/>
          <a:p>
            <a:r>
              <a:rPr lang="en-US" sz="1600" i="0">
                <a:solidFill>
                  <a:srgbClr val="3E3E3E"/>
                </a:solidFill>
                <a:effectLst/>
                <a:latin typeface="SimSun" panose="02010600030101010101" pitchFamily="2" charset="-122"/>
                <a:ea typeface="SimSun" panose="02010600030101010101" pitchFamily="2" charset="-122"/>
              </a:rPr>
              <a:t>Lambda</a:t>
            </a:r>
            <a:r>
              <a:rPr lang="ja-JP" altLang="en-US" sz="1600" i="0">
                <a:solidFill>
                  <a:srgbClr val="3E3E3E"/>
                </a:solidFill>
                <a:effectLst/>
                <a:latin typeface="SimSun" panose="02010600030101010101" pitchFamily="2" charset="-122"/>
                <a:ea typeface="SimSun" panose="02010600030101010101" pitchFamily="2" charset="-122"/>
              </a:rPr>
              <a:t>架构典型数据流程是</a:t>
            </a:r>
            <a:endParaRPr lang="en-US" sz="160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3B6B6AD-9DC7-9B46-B952-015E56B2E7A1}"/>
              </a:ext>
            </a:extLst>
          </p:cNvPr>
          <p:cNvSpPr/>
          <p:nvPr/>
        </p:nvSpPr>
        <p:spPr>
          <a:xfrm>
            <a:off x="574767" y="1997839"/>
            <a:ext cx="10807336" cy="1323439"/>
          </a:xfrm>
          <a:prstGeom prst="rect">
            <a:avLst/>
          </a:prstGeom>
        </p:spPr>
        <p:txBody>
          <a:bodyPr wrap="square">
            <a:spAutoFit/>
          </a:bodyPr>
          <a:lstStyle/>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所有的数据需要</a:t>
            </a:r>
            <a:r>
              <a:rPr lang="ja-JP" altLang="en-US" sz="1600">
                <a:solidFill>
                  <a:srgbClr val="FF0000"/>
                </a:solidFill>
                <a:effectLst/>
                <a:latin typeface="SimSun" panose="02010600030101010101" pitchFamily="2" charset="-122"/>
                <a:ea typeface="SimSun" panose="02010600030101010101" pitchFamily="2" charset="-122"/>
              </a:rPr>
              <a:t>分别</a:t>
            </a:r>
            <a:r>
              <a:rPr lang="ja-JP" altLang="en-US" sz="1600">
                <a:solidFill>
                  <a:srgbClr val="3E3E3E"/>
                </a:solidFill>
                <a:effectLst/>
                <a:latin typeface="SimSun" panose="02010600030101010101" pitchFamily="2" charset="-122"/>
                <a:ea typeface="SimSun" panose="02010600030101010101" pitchFamily="2" charset="-122"/>
              </a:rPr>
              <a:t>写入批处理层和流处理层；</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批处理层</a:t>
            </a:r>
            <a:r>
              <a:rPr lang="ja-JP" altLang="en-US" sz="1600">
                <a:solidFill>
                  <a:srgbClr val="FF0000"/>
                </a:solidFill>
                <a:effectLst/>
                <a:latin typeface="SimSun" panose="02010600030101010101" pitchFamily="2" charset="-122"/>
                <a:ea typeface="SimSun" panose="02010600030101010101" pitchFamily="2" charset="-122"/>
              </a:rPr>
              <a:t>两个职责</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a:t>
            </a:r>
            <a:r>
              <a:rPr lang="ja-JP" altLang="en-US" sz="1600">
                <a:solidFill>
                  <a:srgbClr val="3E3E3E"/>
                </a:solidFill>
                <a:effectLst/>
                <a:latin typeface="SimSun" panose="02010600030101010101" pitchFamily="2" charset="-122"/>
                <a:ea typeface="SimSun" panose="02010600030101010101" pitchFamily="2" charset="-122"/>
              </a:rPr>
              <a:t>管理 </a:t>
            </a:r>
            <a:r>
              <a:rPr lang="en-US" sz="1600">
                <a:solidFill>
                  <a:srgbClr val="3E3E3E"/>
                </a:solidFill>
                <a:effectLst/>
                <a:latin typeface="SimSun" panose="02010600030101010101" pitchFamily="2" charset="-122"/>
                <a:ea typeface="SimSun" panose="02010600030101010101" pitchFamily="2" charset="-122"/>
              </a:rPr>
              <a:t>master dataset (</a:t>
            </a:r>
            <a:r>
              <a:rPr lang="ja-JP" altLang="en-US" sz="1600">
                <a:solidFill>
                  <a:srgbClr val="3E3E3E"/>
                </a:solidFill>
                <a:effectLst/>
                <a:latin typeface="SimSun" panose="02010600030101010101" pitchFamily="2" charset="-122"/>
                <a:ea typeface="SimSun" panose="02010600030101010101" pitchFamily="2" charset="-122"/>
              </a:rPr>
              <a:t>存储不可变、追加写的全量数据</a:t>
            </a:r>
            <a:r>
              <a:rPr lang="en-US" altLang="ja-JP" sz="1600">
                <a:solidFill>
                  <a:srgbClr val="3E3E3E"/>
                </a:solidFill>
                <a:effectLst/>
                <a:latin typeface="SimSun" panose="02010600030101010101" pitchFamily="2" charset="-122"/>
                <a:ea typeface="SimSun" panose="02010600030101010101" pitchFamily="2" charset="-122"/>
              </a:rPr>
              <a:t>)</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ii)</a:t>
            </a:r>
            <a:r>
              <a:rPr lang="ja-JP" altLang="en-US" sz="1600">
                <a:solidFill>
                  <a:srgbClr val="3E3E3E"/>
                </a:solidFill>
                <a:effectLst/>
                <a:latin typeface="SimSun" panose="02010600030101010101" pitchFamily="2" charset="-122"/>
                <a:ea typeface="SimSun" panose="02010600030101010101" pitchFamily="2" charset="-122"/>
              </a:rPr>
              <a:t>预计算</a:t>
            </a:r>
            <a:r>
              <a:rPr lang="en-US" sz="1600">
                <a:solidFill>
                  <a:srgbClr val="3E3E3E"/>
                </a:solidFill>
                <a:effectLst/>
                <a:latin typeface="SimSun" panose="02010600030101010101" pitchFamily="2" charset="-122"/>
                <a:ea typeface="SimSun" panose="02010600030101010101" pitchFamily="2" charset="-122"/>
              </a:rPr>
              <a:t>batch 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服务层对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建立索引，以</a:t>
            </a:r>
            <a:r>
              <a:rPr lang="ja-JP" altLang="en-US" sz="1600">
                <a:solidFill>
                  <a:srgbClr val="FF0000"/>
                </a:solidFill>
                <a:effectLst/>
                <a:latin typeface="SimSun" panose="02010600030101010101" pitchFamily="2" charset="-122"/>
                <a:ea typeface="SimSun" panose="02010600030101010101" pitchFamily="2" charset="-122"/>
              </a:rPr>
              <a:t>支持</a:t>
            </a:r>
            <a:r>
              <a:rPr lang="ja-JP" altLang="en-US" sz="1600">
                <a:solidFill>
                  <a:srgbClr val="3E3E3E"/>
                </a:solidFill>
                <a:effectLst/>
                <a:latin typeface="SimSun" panose="02010600030101010101" pitchFamily="2" charset="-122"/>
                <a:ea typeface="SimSun" panose="02010600030101010101" pitchFamily="2" charset="-122"/>
              </a:rPr>
              <a:t>低延迟、</a:t>
            </a:r>
            <a:r>
              <a:rPr lang="en-US" sz="1600">
                <a:solidFill>
                  <a:srgbClr val="3E3E3E"/>
                </a:solidFill>
                <a:effectLst/>
                <a:latin typeface="SimSun" panose="02010600030101010101" pitchFamily="2" charset="-122"/>
                <a:ea typeface="SimSun" panose="02010600030101010101" pitchFamily="2" charset="-122"/>
              </a:rPr>
              <a:t>ad-hoc </a:t>
            </a:r>
            <a:r>
              <a:rPr lang="ja-JP" altLang="en-US" sz="1600">
                <a:solidFill>
                  <a:srgbClr val="3E3E3E"/>
                </a:solidFill>
                <a:effectLst/>
                <a:latin typeface="SimSun" panose="02010600030101010101" pitchFamily="2" charset="-122"/>
                <a:ea typeface="SimSun" panose="02010600030101010101" pitchFamily="2" charset="-122"/>
              </a:rPr>
              <a:t>方式查询 </a:t>
            </a:r>
            <a:r>
              <a:rPr lang="en-US" sz="1600">
                <a:solidFill>
                  <a:srgbClr val="3E3E3E"/>
                </a:solidFill>
                <a:effectLst/>
                <a:latin typeface="SimSun" panose="02010600030101010101" pitchFamily="2" charset="-122"/>
                <a:ea typeface="SimSun" panose="02010600030101010101" pitchFamily="2" charset="-122"/>
              </a:rPr>
              <a:t>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流计算层作为速度层，对实时数据计算</a:t>
            </a:r>
            <a:r>
              <a:rPr lang="ja-JP" altLang="en-US" sz="1600">
                <a:solidFill>
                  <a:srgbClr val="FF0000"/>
                </a:solidFill>
                <a:effectLst/>
                <a:latin typeface="SimSun" panose="02010600030101010101" pitchFamily="2" charset="-122"/>
                <a:ea typeface="SimSun" panose="02010600030101010101" pitchFamily="2" charset="-122"/>
              </a:rPr>
              <a:t>近似</a:t>
            </a:r>
            <a:r>
              <a:rPr lang="ja-JP" altLang="en-US" sz="1600">
                <a:solidFill>
                  <a:srgbClr val="3E3E3E"/>
                </a:solidFill>
                <a:effectLst/>
                <a:latin typeface="SimSun" panose="02010600030101010101" pitchFamily="2" charset="-122"/>
                <a:ea typeface="SimSun" panose="02010600030101010101" pitchFamily="2" charset="-122"/>
              </a:rPr>
              <a:t>的 </a:t>
            </a:r>
            <a:r>
              <a:rPr lang="en-US" sz="1600">
                <a:solidFill>
                  <a:srgbClr val="3E3E3E"/>
                </a:solidFill>
                <a:effectLst/>
                <a:latin typeface="SimSun" panose="02010600030101010101" pitchFamily="2" charset="-122"/>
                <a:ea typeface="SimSun" panose="02010600030101010101" pitchFamily="2" charset="-122"/>
              </a:rPr>
              <a:t>real-time view，</a:t>
            </a:r>
            <a:r>
              <a:rPr lang="ja-JP" altLang="en-US" sz="1600">
                <a:solidFill>
                  <a:srgbClr val="3E3E3E"/>
                </a:solidFill>
                <a:effectLst/>
                <a:latin typeface="SimSun" panose="02010600030101010101" pitchFamily="2" charset="-122"/>
                <a:ea typeface="SimSun" panose="02010600030101010101" pitchFamily="2" charset="-122"/>
              </a:rPr>
              <a:t>作为高延迟</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的</a:t>
            </a:r>
            <a:r>
              <a:rPr lang="ja-JP" altLang="en-US" sz="1600">
                <a:solidFill>
                  <a:srgbClr val="FF0000"/>
                </a:solidFill>
                <a:effectLst/>
                <a:latin typeface="SimSun" panose="02010600030101010101" pitchFamily="2" charset="-122"/>
                <a:ea typeface="SimSun" panose="02010600030101010101" pitchFamily="2" charset="-122"/>
              </a:rPr>
              <a:t>补偿</a:t>
            </a:r>
            <a:r>
              <a:rPr lang="ja-JP" altLang="en-US" sz="1600">
                <a:solidFill>
                  <a:srgbClr val="3E3E3E"/>
                </a:solidFill>
                <a:effectLst/>
                <a:latin typeface="SimSun" panose="02010600030101010101" pitchFamily="2" charset="-122"/>
                <a:ea typeface="SimSun" panose="02010600030101010101" pitchFamily="2" charset="-122"/>
              </a:rPr>
              <a:t>快速视图；</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FF0000"/>
                </a:solidFill>
                <a:effectLst/>
                <a:latin typeface="SimSun" panose="02010600030101010101" pitchFamily="2" charset="-122"/>
                <a:ea typeface="SimSun" panose="02010600030101010101" pitchFamily="2" charset="-122"/>
              </a:rPr>
              <a:t>所有</a:t>
            </a:r>
            <a:r>
              <a:rPr lang="ja-JP" altLang="en-US" sz="1600">
                <a:solidFill>
                  <a:srgbClr val="3E3E3E"/>
                </a:solidFill>
                <a:effectLst/>
                <a:latin typeface="SimSun" panose="02010600030101010101" pitchFamily="2" charset="-122"/>
                <a:ea typeface="SimSun" panose="02010600030101010101" pitchFamily="2" charset="-122"/>
              </a:rPr>
              <a:t>的查询需要合并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和 </a:t>
            </a:r>
            <a:r>
              <a:rPr lang="en-US" sz="1600">
                <a:solidFill>
                  <a:srgbClr val="3E3E3E"/>
                </a:solidFill>
                <a:effectLst/>
                <a:latin typeface="SimSun" panose="02010600030101010101" pitchFamily="2" charset="-122"/>
                <a:ea typeface="SimSun" panose="02010600030101010101" pitchFamily="2" charset="-122"/>
              </a:rPr>
              <a:t>real-time view；</a:t>
            </a:r>
            <a:endParaRPr lang="en-US" sz="160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3235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102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132085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7254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78942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41632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是什么</a:t>
            </a:r>
            <a:endParaRPr lang="en-US" altLang="ja-JP">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0FA71F6-E050-7842-B720-7A7E3B7B792E}"/>
              </a:ext>
            </a:extLst>
          </p:cNvPr>
          <p:cNvSpPr/>
          <p:nvPr/>
        </p:nvSpPr>
        <p:spPr>
          <a:xfrm>
            <a:off x="461553" y="476684"/>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D0322394-E6ED-D846-A49D-C48DA0F2D31E}"/>
              </a:ext>
            </a:extLst>
          </p:cNvPr>
          <p:cNvSpPr/>
          <p:nvPr/>
        </p:nvSpPr>
        <p:spPr>
          <a:xfrm>
            <a:off x="461552" y="1386564"/>
            <a:ext cx="10276115" cy="923330"/>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了资源管理的细节。</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D197FFB-1828-6B4A-BD7E-9E0539D0C532}"/>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6" name="Picture 5">
            <a:extLst>
              <a:ext uri="{FF2B5EF4-FFF2-40B4-BE49-F238E27FC236}">
                <a16:creationId xmlns:a16="http://schemas.microsoft.com/office/drawing/2014/main" id="{A9858B66-3C67-FF4F-8AF0-DF1D11E61BE3}"/>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7" name="Oval 6">
            <a:extLst>
              <a:ext uri="{FF2B5EF4-FFF2-40B4-BE49-F238E27FC236}">
                <a16:creationId xmlns:a16="http://schemas.microsoft.com/office/drawing/2014/main" id="{F49E4AC5-82E6-A344-B9E2-4350D64BB0B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EDA4A899-3340-CA4B-8AAC-73A1856310C8}"/>
              </a:ext>
            </a:extLst>
          </p:cNvPr>
          <p:cNvSpPr/>
          <p:nvPr/>
        </p:nvSpPr>
        <p:spPr>
          <a:xfrm>
            <a:off x="461551" y="2573443"/>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Pig，Hive，Crunch</a:t>
            </a:r>
            <a:r>
              <a:rPr lang="ja-JP" altLang="en-US" b="0" i="0">
                <a:effectLst/>
                <a:latin typeface="SimSun" panose="02010600030101010101" pitchFamily="2" charset="-122"/>
                <a:ea typeface="SimSun" panose="02010600030101010101" pitchFamily="2" charset="-122"/>
              </a:rPr>
              <a:t>都是运行在</a:t>
            </a:r>
            <a:r>
              <a:rPr lang="en-US" b="0" i="0">
                <a:effectLst/>
                <a:latin typeface="SimSun" panose="02010600030101010101" pitchFamily="2" charset="-122"/>
                <a:ea typeface="SimSun" panose="02010600030101010101" pitchFamily="2" charset="-122"/>
              </a:rPr>
              <a:t>MapReduce，Spark</a:t>
            </a:r>
            <a:r>
              <a:rPr lang="ja-JP" altLang="en-US" b="0" i="0">
                <a:effectLst/>
                <a:latin typeface="SimSun" panose="02010600030101010101" pitchFamily="2" charset="-122"/>
                <a:ea typeface="SimSun" panose="02010600030101010101" pitchFamily="2" charset="-122"/>
              </a:rPr>
              <a:t>或者</a:t>
            </a:r>
            <a:r>
              <a:rPr lang="en-US" b="0" i="0">
                <a:effectLst/>
                <a:latin typeface="SimSun" panose="02010600030101010101" pitchFamily="2" charset="-122"/>
                <a:ea typeface="SimSun" panose="02010600030101010101" pitchFamily="2" charset="-122"/>
              </a:rPr>
              <a:t>Tez（</a:t>
            </a:r>
            <a:r>
              <a:rPr lang="ja-JP" altLang="en-US" b="0" i="0">
                <a:effectLst/>
                <a:latin typeface="SimSun" panose="02010600030101010101" pitchFamily="2" charset="-122"/>
                <a:ea typeface="SimSun" panose="02010600030101010101" pitchFamily="2" charset="-122"/>
              </a:rPr>
              <a:t>亦或者三者）之上的处理框架的例子，且</a:t>
            </a:r>
            <a:r>
              <a:rPr lang="ja-JP" altLang="en-US" b="0" i="0">
                <a:solidFill>
                  <a:srgbClr val="FF0000"/>
                </a:solidFill>
                <a:effectLst/>
                <a:latin typeface="SimSun" panose="02010600030101010101" pitchFamily="2" charset="-122"/>
                <a:ea typeface="SimSun" panose="02010600030101010101" pitchFamily="2" charset="-122"/>
              </a:rPr>
              <a:t>不会直接</a:t>
            </a:r>
            <a:r>
              <a:rPr lang="ja-JP" altLang="en-US" b="0" i="0">
                <a:effectLst/>
                <a:latin typeface="SimSun" panose="02010600030101010101" pitchFamily="2" charset="-122"/>
                <a:ea typeface="SimSun" panose="02010600030101010101" pitchFamily="2" charset="-122"/>
              </a:rPr>
              <a:t>作用于</a:t>
            </a:r>
            <a:r>
              <a:rPr lang="en-US" b="0" i="0">
                <a:effectLst/>
                <a:latin typeface="SimSun" panose="02010600030101010101" pitchFamily="2" charset="-122"/>
                <a:ea typeface="SimSun" panose="02010600030101010101" pitchFamily="2" charset="-122"/>
              </a:rPr>
              <a:t>YARN。 </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57048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与</a:t>
            </a:r>
            <a:r>
              <a:rPr lang="en-US" altLang="ja-JP">
                <a:latin typeface="SimSun" panose="02010600030101010101" pitchFamily="2" charset="-122"/>
                <a:ea typeface="SimSun" panose="02010600030101010101" pitchFamily="2" charset="-122"/>
              </a:rPr>
              <a:t>Map</a:t>
            </a:r>
            <a:r>
              <a:rPr lang="en-US" altLang="zh-CN">
                <a:latin typeface="SimSun" panose="02010600030101010101" pitchFamily="2" charset="-122"/>
                <a:ea typeface="SimSun" panose="02010600030101010101" pitchFamily="2" charset="-122"/>
              </a:rPr>
              <a:t>Reduce1</a:t>
            </a:r>
            <a:r>
              <a:rPr lang="ja-JP" altLang="en-US">
                <a:latin typeface="SimSun" panose="02010600030101010101" pitchFamily="2" charset="-122"/>
                <a:ea typeface="SimSun" panose="02010600030101010101" pitchFamily="2" charset="-122"/>
              </a:rPr>
              <a:t>相比</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5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运行机制</a:t>
            </a:r>
            <a:endParaRPr lang="en-US">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Tree>
    <p:extLst>
      <p:ext uri="{BB962C8B-B14F-4D97-AF65-F5344CB8AC3E}">
        <p14:creationId xmlns:p14="http://schemas.microsoft.com/office/powerpoint/2010/main" val="627829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资源请求</a:t>
            </a:r>
            <a:r>
              <a:rPr lang="en-US" altLang="zh-CN">
                <a:latin typeface="SimSun" panose="02010600030101010101" pitchFamily="2" charset="-122"/>
                <a:ea typeface="SimSun" panose="02010600030101010101" pitchFamily="2" charset="-122"/>
              </a:rPr>
              <a:t>&amp;</a:t>
            </a:r>
            <a:r>
              <a:rPr lang="ja-JP" altLang="en-US">
                <a:latin typeface="SimSun" panose="02010600030101010101" pitchFamily="2" charset="-122"/>
                <a:ea typeface="SimSun" panose="02010600030101010101" pitchFamily="2" charset="-122"/>
              </a:rPr>
              <a:t>生命周期</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8420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FIFO</a:t>
            </a:r>
            <a:r>
              <a:rPr lang="ja-JP" altLang="en-US">
                <a:latin typeface="SimSun" panose="02010600030101010101" pitchFamily="2" charset="-122"/>
                <a:ea typeface="SimSun" panose="02010600030101010101" pitchFamily="2" charset="-122"/>
              </a:rPr>
              <a:t>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98342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的容器调度器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2003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365024"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一</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数据架构演变</a:t>
            </a:r>
            <a:r>
              <a:rPr lang="en-US" altLang="zh-CN" sz="1600">
                <a:latin typeface="SimSun" panose="02010600030101010101" pitchFamily="2" charset="-122"/>
                <a:ea typeface="SimSun" panose="02010600030101010101" pitchFamily="2" charset="-122"/>
              </a:rPr>
              <a:t>——</a:t>
            </a:r>
            <a:r>
              <a:rPr lang="en-US" sz="1600">
                <a:latin typeface="SimSun" panose="02010600030101010101" pitchFamily="2" charset="-122"/>
                <a:ea typeface="SimSun" panose="02010600030101010101" pitchFamily="2" charset="-122"/>
              </a:rPr>
              <a:t>Lambda </a:t>
            </a:r>
            <a:r>
              <a:rPr lang="ja-JP" altLang="en-US" sz="1600">
                <a:latin typeface="SimSun" panose="02010600030101010101" pitchFamily="2" charset="-122"/>
                <a:ea typeface="SimSun" panose="02010600030101010101" pitchFamily="2" charset="-122"/>
              </a:rPr>
              <a:t>架构</a:t>
            </a:r>
          </a:p>
        </p:txBody>
      </p:sp>
      <p:sp>
        <p:nvSpPr>
          <p:cNvPr id="7" name="Rectangle 6">
            <a:extLst>
              <a:ext uri="{FF2B5EF4-FFF2-40B4-BE49-F238E27FC236}">
                <a16:creationId xmlns:a16="http://schemas.microsoft.com/office/drawing/2014/main" id="{C8E1B92C-6211-4240-A8B8-F1E8D5398591}"/>
              </a:ext>
            </a:extLst>
          </p:cNvPr>
          <p:cNvSpPr/>
          <p:nvPr/>
        </p:nvSpPr>
        <p:spPr>
          <a:xfrm>
            <a:off x="382855" y="527260"/>
            <a:ext cx="2613216" cy="369332"/>
          </a:xfrm>
          <a:prstGeom prst="rect">
            <a:avLst/>
          </a:prstGeom>
        </p:spPr>
        <p:txBody>
          <a:bodyPr wrap="non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架构的四个挑战</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B16FB272-C70E-9D40-8291-E54B730C115C}"/>
              </a:ext>
            </a:extLst>
          </p:cNvPr>
          <p:cNvSpPr/>
          <p:nvPr/>
        </p:nvSpPr>
        <p:spPr>
          <a:xfrm>
            <a:off x="748937" y="1085298"/>
            <a:ext cx="10215154" cy="2862322"/>
          </a:xfrm>
          <a:prstGeom prst="rect">
            <a:avLst/>
          </a:prstGeom>
        </p:spPr>
        <p:txBody>
          <a:bodyPr wrap="square">
            <a:spAutoFit/>
          </a:bodyPr>
          <a:lstStyle/>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写入层上，</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没有对数据写入进行抽象，而是将双写流批系统的一致性问题反推给了写入数据的上层应用；</a:t>
            </a: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存储上，以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为代表的</a:t>
            </a:r>
            <a:r>
              <a:rPr lang="en-US" b="0" i="0">
                <a:solidFill>
                  <a:srgbClr val="3E3E3E"/>
                </a:solidFill>
                <a:effectLst/>
                <a:latin typeface="SimSun" panose="02010600030101010101" pitchFamily="2" charset="-122"/>
                <a:ea typeface="SimSun" panose="02010600030101010101" pitchFamily="2" charset="-122"/>
              </a:rPr>
              <a:t>master dataset </a:t>
            </a:r>
            <a:r>
              <a:rPr lang="ja-JP" altLang="en-US" b="0" i="0">
                <a:solidFill>
                  <a:srgbClr val="3E3E3E"/>
                </a:solidFill>
                <a:effectLst/>
                <a:latin typeface="SimSun" panose="02010600030101010101" pitchFamily="2" charset="-122"/>
                <a:ea typeface="SimSun" panose="02010600030101010101" pitchFamily="2" charset="-122"/>
              </a:rPr>
              <a:t>不支持数据更新，持续更新的数据源只能以定期拷贝全量 </a:t>
            </a:r>
            <a:r>
              <a:rPr lang="en-US" b="0" i="0">
                <a:solidFill>
                  <a:srgbClr val="3E3E3E"/>
                </a:solidFill>
                <a:effectLst/>
                <a:latin typeface="SimSun" panose="02010600030101010101" pitchFamily="2" charset="-122"/>
                <a:ea typeface="SimSun" panose="02010600030101010101" pitchFamily="2" charset="-122"/>
              </a:rPr>
              <a:t>snapshot </a:t>
            </a:r>
            <a:r>
              <a:rPr lang="ja-JP" altLang="en-US" b="0" i="0">
                <a:solidFill>
                  <a:srgbClr val="3E3E3E"/>
                </a:solidFill>
                <a:effectLst/>
                <a:latin typeface="SimSun" panose="02010600030101010101" pitchFamily="2" charset="-122"/>
                <a:ea typeface="SimSun" panose="02010600030101010101" pitchFamily="2" charset="-122"/>
              </a:rPr>
              <a:t>到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的方式保持数据更新，数据延迟和成本比较大；</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计算逻辑需要分别在流批框架中实现和运行，而在类似 </a:t>
            </a:r>
            <a:r>
              <a:rPr lang="en-US" b="0" i="0">
                <a:solidFill>
                  <a:srgbClr val="3E3E3E"/>
                </a:solidFill>
                <a:effectLst/>
                <a:latin typeface="SimSun" panose="02010600030101010101" pitchFamily="2" charset="-122"/>
                <a:ea typeface="SimSun" panose="02010600030101010101" pitchFamily="2" charset="-122"/>
              </a:rPr>
              <a:t>Storm </a:t>
            </a:r>
            <a:r>
              <a:rPr lang="ja-JP" altLang="en-US" b="0" i="0">
                <a:solidFill>
                  <a:srgbClr val="3E3E3E"/>
                </a:solidFill>
                <a:effectLst/>
                <a:latin typeface="SimSun" panose="02010600030101010101" pitchFamily="2" charset="-122"/>
                <a:ea typeface="SimSun" panose="02010600030101010101" pitchFamily="2" charset="-122"/>
              </a:rPr>
              <a:t>的流计算框架和</a:t>
            </a:r>
            <a:r>
              <a:rPr lang="en-US" b="0" i="0">
                <a:solidFill>
                  <a:srgbClr val="3E3E3E"/>
                </a:solidFill>
                <a:effectLst/>
                <a:latin typeface="SimSun" panose="02010600030101010101" pitchFamily="2" charset="-122"/>
                <a:ea typeface="SimSun" panose="02010600030101010101" pitchFamily="2" charset="-122"/>
              </a:rPr>
              <a:t>Hadoop MR </a:t>
            </a:r>
            <a:r>
              <a:rPr lang="ja-JP" altLang="en-US" b="0" i="0">
                <a:solidFill>
                  <a:srgbClr val="3E3E3E"/>
                </a:solidFill>
                <a:effectLst/>
                <a:latin typeface="SimSun" panose="02010600030101010101" pitchFamily="2" charset="-122"/>
                <a:ea typeface="SimSun" panose="02010600030101010101" pitchFamily="2" charset="-122"/>
              </a:rPr>
              <a:t>的批处理框架做 </a:t>
            </a:r>
            <a:r>
              <a:rPr lang="en-US" b="0" i="0">
                <a:solidFill>
                  <a:srgbClr val="3E3E3E"/>
                </a:solidFill>
                <a:effectLst/>
                <a:latin typeface="SimSun" panose="02010600030101010101" pitchFamily="2" charset="-122"/>
                <a:ea typeface="SimSun" panose="02010600030101010101" pitchFamily="2" charset="-122"/>
              </a:rPr>
              <a:t>job </a:t>
            </a:r>
            <a:r>
              <a:rPr lang="ja-JP" altLang="en-US" b="0" i="0">
                <a:solidFill>
                  <a:srgbClr val="3E3E3E"/>
                </a:solidFill>
                <a:effectLst/>
                <a:latin typeface="SimSun" panose="02010600030101010101" pitchFamily="2" charset="-122"/>
                <a:ea typeface="SimSun" panose="02010600030101010101" pitchFamily="2" charset="-122"/>
              </a:rPr>
              <a:t>开发、调试、问题调查都是比较复杂的；</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结果视图需要支持低延迟的查询分析，通常还需要将数据派生到列存分析系统，并保证成本可控。</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81A582C5-14A7-8D46-BA77-B8220D7CF077}"/>
              </a:ext>
            </a:extLst>
          </p:cNvPr>
          <p:cNvSpPr/>
          <p:nvPr/>
        </p:nvSpPr>
        <p:spPr>
          <a:xfrm>
            <a:off x="382855" y="5098068"/>
            <a:ext cx="10493828" cy="646331"/>
          </a:xfrm>
          <a:prstGeom prst="rect">
            <a:avLst/>
          </a:prstGeom>
        </p:spPr>
        <p:txBody>
          <a:bodyPr wrap="square">
            <a:spAutoFit/>
          </a:bodyPr>
          <a:lstStyle/>
          <a:p>
            <a:r>
              <a:rPr lang="ja-JP" altLang="en-US" b="0" i="0">
                <a:solidFill>
                  <a:srgbClr val="3E3E3E"/>
                </a:solidFill>
                <a:effectLst/>
                <a:latin typeface="SimSun" panose="02010600030101010101" pitchFamily="2" charset="-122"/>
                <a:ea typeface="SimSun" panose="02010600030101010101" pitchFamily="2" charset="-122"/>
              </a:rPr>
              <a:t>针对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架构的问题</a:t>
            </a:r>
            <a:r>
              <a:rPr lang="en-US" altLang="ja-JP" b="0" i="0">
                <a:solidFill>
                  <a:srgbClr val="3E3E3E"/>
                </a:solidFill>
                <a:effectLst/>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，计算逻辑需要分别在流批框架中实现和运行的问题，不少计算引擎已经开始往</a:t>
            </a:r>
            <a:r>
              <a:rPr lang="ja-JP" altLang="en-US" b="0" i="0">
                <a:solidFill>
                  <a:srgbClr val="FF0000"/>
                </a:solidFill>
                <a:effectLst/>
                <a:latin typeface="SimSun" panose="02010600030101010101" pitchFamily="2" charset="-122"/>
                <a:ea typeface="SimSun" panose="02010600030101010101" pitchFamily="2" charset="-122"/>
              </a:rPr>
              <a:t>流批统一</a:t>
            </a:r>
            <a:r>
              <a:rPr lang="ja-JP" altLang="en-US" b="0" i="0">
                <a:solidFill>
                  <a:srgbClr val="3E3E3E"/>
                </a:solidFill>
                <a:effectLst/>
                <a:latin typeface="SimSun" panose="02010600030101010101" pitchFamily="2" charset="-122"/>
                <a:ea typeface="SimSun" panose="02010600030101010101" pitchFamily="2" charset="-122"/>
              </a:rPr>
              <a:t>的方向去发展，例如 </a:t>
            </a:r>
            <a:r>
              <a:rPr lang="en-US" b="0" i="0">
                <a:solidFill>
                  <a:srgbClr val="3E3E3E"/>
                </a:solidFill>
                <a:effectLst/>
                <a:latin typeface="SimSun" panose="02010600030101010101" pitchFamily="2" charset="-122"/>
                <a:ea typeface="SimSun" panose="02010600030101010101" pitchFamily="2" charset="-122"/>
              </a:rPr>
              <a:t>Spark </a:t>
            </a:r>
            <a:r>
              <a:rPr lang="ja-JP" altLang="en-US" b="0" i="0">
                <a:solidFill>
                  <a:srgbClr val="3E3E3E"/>
                </a:solidFill>
                <a:effectLst/>
                <a:latin typeface="SimSun" panose="02010600030101010101" pitchFamily="2" charset="-122"/>
                <a:ea typeface="SimSun" panose="02010600030101010101" pitchFamily="2" charset="-122"/>
              </a:rPr>
              <a:t>和 </a:t>
            </a:r>
            <a:r>
              <a:rPr lang="en-US" b="0" i="0">
                <a:solidFill>
                  <a:srgbClr val="3E3E3E"/>
                </a:solidFill>
                <a:effectLst/>
                <a:latin typeface="SimSun" panose="02010600030101010101" pitchFamily="2" charset="-122"/>
                <a:ea typeface="SimSun" panose="02010600030101010101" pitchFamily="2" charset="-122"/>
              </a:rPr>
              <a:t>Flink，</a:t>
            </a:r>
            <a:r>
              <a:rPr lang="ja-JP" altLang="en-US" b="0" i="0">
                <a:solidFill>
                  <a:srgbClr val="3E3E3E"/>
                </a:solidFill>
                <a:effectLst/>
                <a:latin typeface="SimSun" panose="02010600030101010101" pitchFamily="2" charset="-122"/>
                <a:ea typeface="SimSun" panose="02010600030101010101" pitchFamily="2" charset="-122"/>
              </a:rPr>
              <a:t>从而简化</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架构中的计算部分</a:t>
            </a:r>
            <a:r>
              <a:rPr lang="zh-CN" altLang="en-US" b="0" i="0">
                <a:solidFill>
                  <a:srgbClr val="3E3E3E"/>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00170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的公平调度器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356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主导资源公平性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0050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070071"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44729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300904"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序列化</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压缩</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53737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基于文件的数据结构</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4490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65997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a:latin typeface="SimSun" panose="02010600030101010101" pitchFamily="2" charset="-122"/>
                <a:ea typeface="SimSun" panose="02010600030101010101" pitchFamily="2" charset="-122"/>
              </a:rPr>
              <a:t>——</a:t>
            </a:r>
            <a:r>
              <a:rPr lang="en-US" b="1">
                <a:latin typeface="SimSun" panose="02010600030101010101" pitchFamily="2" charset="-122"/>
                <a:ea typeface="SimSun" panose="02010600030101010101" pitchFamily="2" charset="-122"/>
              </a:rPr>
              <a:t>Kappa</a:t>
            </a:r>
            <a:r>
              <a:rPr lang="ja-JP" altLang="en-US" b="1">
                <a:latin typeface="SimSun" panose="02010600030101010101" pitchFamily="2" charset="-122"/>
                <a:ea typeface="SimSun" panose="02010600030101010101" pitchFamily="2" charset="-122"/>
              </a:rPr>
              <a:t>架构</a:t>
            </a:r>
            <a:endParaRPr lang="ja-JP" alt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E493885-5D5D-C54B-9DE9-8AD1DFF1240E}"/>
              </a:ext>
            </a:extLst>
          </p:cNvPr>
          <p:cNvSpPr/>
          <p:nvPr/>
        </p:nvSpPr>
        <p:spPr>
          <a:xfrm>
            <a:off x="461553" y="709720"/>
            <a:ext cx="10641875" cy="923330"/>
          </a:xfrm>
          <a:prstGeom prst="rect">
            <a:avLst/>
          </a:prstGeom>
        </p:spPr>
        <p:txBody>
          <a:bodyPr wrap="square">
            <a:spAutoFit/>
          </a:bodyPr>
          <a:lstStyle/>
          <a:p>
            <a:r>
              <a:rPr lang="ja-JP" altLang="en-US" b="0" i="0">
                <a:solidFill>
                  <a:srgbClr val="FF0000"/>
                </a:solidFill>
                <a:effectLst/>
                <a:latin typeface="SimSun" panose="02010600030101010101" pitchFamily="2" charset="-122"/>
                <a:ea typeface="SimSun" panose="02010600030101010101" pitchFamily="2" charset="-122"/>
              </a:rPr>
              <a:t>不同于</a:t>
            </a:r>
            <a:r>
              <a:rPr lang="ja-JP" altLang="en-US" b="0" i="0">
                <a:solidFill>
                  <a:srgbClr val="3E3E3E"/>
                </a:solidFill>
                <a:effectLst/>
                <a:latin typeface="SimSun" panose="02010600030101010101" pitchFamily="2" charset="-122"/>
                <a:ea typeface="SimSun" panose="02010600030101010101" pitchFamily="2" charset="-122"/>
              </a:rPr>
              <a:t>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同时计算流计算和批计算并合并视图，</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只会通过流计算一条的数据链路计算并产生视图。</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同样采用了重新处理事件的</a:t>
            </a:r>
            <a:r>
              <a:rPr lang="ja-JP" altLang="en-US" b="0" i="0">
                <a:solidFill>
                  <a:srgbClr val="FF0000"/>
                </a:solidFill>
                <a:effectLst/>
                <a:latin typeface="SimSun" panose="02010600030101010101" pitchFamily="2" charset="-122"/>
                <a:ea typeface="SimSun" panose="02010600030101010101" pitchFamily="2" charset="-122"/>
              </a:rPr>
              <a:t>原则</a:t>
            </a:r>
            <a:r>
              <a:rPr lang="ja-JP" altLang="en-US" b="0" i="0">
                <a:solidFill>
                  <a:srgbClr val="3E3E3E"/>
                </a:solidFill>
                <a:effectLst/>
                <a:latin typeface="SimSun" panose="02010600030101010101" pitchFamily="2" charset="-122"/>
                <a:ea typeface="SimSun" panose="02010600030101010101" pitchFamily="2" charset="-122"/>
              </a:rPr>
              <a:t>，对于历史数据分析类的需求，</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要求数据的长期存储能够以有序 </a:t>
            </a:r>
            <a:r>
              <a:rPr lang="en-US" b="0" i="0">
                <a:solidFill>
                  <a:srgbClr val="3E3E3E"/>
                </a:solidFill>
                <a:effectLst/>
                <a:latin typeface="SimSun" panose="02010600030101010101" pitchFamily="2" charset="-122"/>
                <a:ea typeface="SimSun" panose="02010600030101010101" pitchFamily="2" charset="-122"/>
              </a:rPr>
              <a:t>log </a:t>
            </a:r>
            <a:r>
              <a:rPr lang="ja-JP" altLang="en-US" b="0" i="0">
                <a:solidFill>
                  <a:srgbClr val="3E3E3E"/>
                </a:solidFill>
                <a:effectLst/>
                <a:latin typeface="SimSun" panose="02010600030101010101" pitchFamily="2" charset="-122"/>
                <a:ea typeface="SimSun" panose="02010600030101010101" pitchFamily="2" charset="-122"/>
              </a:rPr>
              <a:t>流的方式</a:t>
            </a:r>
            <a:r>
              <a:rPr lang="ja-JP" altLang="en-US" b="0" i="0">
                <a:solidFill>
                  <a:srgbClr val="FF0000"/>
                </a:solidFill>
                <a:effectLst/>
                <a:latin typeface="SimSun" panose="02010600030101010101" pitchFamily="2" charset="-122"/>
                <a:ea typeface="SimSun" panose="02010600030101010101" pitchFamily="2" charset="-122"/>
              </a:rPr>
              <a:t>重新</a:t>
            </a:r>
            <a:r>
              <a:rPr lang="ja-JP" altLang="en-US" b="0" i="0">
                <a:solidFill>
                  <a:srgbClr val="3E3E3E"/>
                </a:solidFill>
                <a:effectLst/>
                <a:latin typeface="SimSun" panose="02010600030101010101" pitchFamily="2" charset="-122"/>
                <a:ea typeface="SimSun" panose="02010600030101010101" pitchFamily="2" charset="-122"/>
              </a:rPr>
              <a:t>流入流计算引擎，</a:t>
            </a:r>
            <a:r>
              <a:rPr lang="ja-JP" altLang="en-US" b="0" i="0">
                <a:solidFill>
                  <a:srgbClr val="FF0000"/>
                </a:solidFill>
                <a:effectLst/>
                <a:latin typeface="SimSun" panose="02010600030101010101" pitchFamily="2" charset="-122"/>
                <a:ea typeface="SimSun" panose="02010600030101010101" pitchFamily="2" charset="-122"/>
              </a:rPr>
              <a:t>重新</a:t>
            </a:r>
            <a:r>
              <a:rPr lang="ja-JP" altLang="en-US" b="0" i="0">
                <a:solidFill>
                  <a:srgbClr val="3E3E3E"/>
                </a:solidFill>
                <a:effectLst/>
                <a:latin typeface="SimSun" panose="02010600030101010101" pitchFamily="2" charset="-122"/>
                <a:ea typeface="SimSun" panose="02010600030101010101" pitchFamily="2" charset="-122"/>
              </a:rPr>
              <a:t>产生历史数据的视图。</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B21F9D3-DA46-A949-9975-74937FD369CC}"/>
              </a:ext>
            </a:extLst>
          </p:cNvPr>
          <p:cNvPicPr>
            <a:picLocks noChangeAspect="1"/>
          </p:cNvPicPr>
          <p:nvPr/>
        </p:nvPicPr>
        <p:blipFill>
          <a:blip r:embed="rId2"/>
          <a:stretch>
            <a:fillRect/>
          </a:stretch>
        </p:blipFill>
        <p:spPr>
          <a:xfrm>
            <a:off x="1344566" y="4284396"/>
            <a:ext cx="9167739" cy="2496276"/>
          </a:xfrm>
          <a:prstGeom prst="rect">
            <a:avLst/>
          </a:prstGeom>
        </p:spPr>
      </p:pic>
      <p:sp>
        <p:nvSpPr>
          <p:cNvPr id="5" name="Rectangle 4">
            <a:extLst>
              <a:ext uri="{FF2B5EF4-FFF2-40B4-BE49-F238E27FC236}">
                <a16:creationId xmlns:a16="http://schemas.microsoft.com/office/drawing/2014/main" id="{04FFFC2A-F3FE-674D-BF3C-EA784930A5AF}"/>
              </a:ext>
            </a:extLst>
          </p:cNvPr>
          <p:cNvSpPr/>
          <p:nvPr/>
        </p:nvSpPr>
        <p:spPr>
          <a:xfrm>
            <a:off x="461553" y="1973439"/>
            <a:ext cx="10641875" cy="1200329"/>
          </a:xfrm>
          <a:prstGeom prst="rect">
            <a:avLst/>
          </a:prstGeom>
        </p:spPr>
        <p:txBody>
          <a:bodyPr wrap="square">
            <a:spAutoFit/>
          </a:bodyPr>
          <a:lstStyle/>
          <a:p>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方案通过精简链路解决了</a:t>
            </a:r>
            <a:r>
              <a:rPr lang="en-US" b="1">
                <a:solidFill>
                  <a:srgbClr val="FF0000"/>
                </a:solidFill>
                <a:latin typeface="SimSun" panose="02010600030101010101" pitchFamily="2" charset="-122"/>
                <a:ea typeface="SimSun" panose="02010600030101010101" pitchFamily="2" charset="-122"/>
              </a:rPr>
              <a:t>Lambda</a:t>
            </a:r>
            <a:r>
              <a:rPr lang="ja-JP" altLang="en-US" b="0" i="0">
                <a:solidFill>
                  <a:srgbClr val="3E3E3E"/>
                </a:solidFill>
                <a:effectLst/>
                <a:latin typeface="SimSun" panose="02010600030101010101" pitchFamily="2" charset="-122"/>
                <a:ea typeface="SimSun" panose="02010600030101010101" pitchFamily="2" charset="-122"/>
              </a:rPr>
              <a:t>数据写入</a:t>
            </a:r>
            <a:r>
              <a:rPr lang="en-US" altLang="ja-JP">
                <a:solidFill>
                  <a:srgbClr val="3E3E3E"/>
                </a:solidFill>
                <a:latin typeface="SimSun" panose="02010600030101010101" pitchFamily="2" charset="-122"/>
                <a:ea typeface="SimSun" panose="02010600030101010101" pitchFamily="2" charset="-122"/>
              </a:rPr>
              <a:t>(1)</a:t>
            </a:r>
            <a:r>
              <a:rPr lang="ja-JP" altLang="en-US" b="0" i="0">
                <a:solidFill>
                  <a:srgbClr val="3E3E3E"/>
                </a:solidFill>
                <a:effectLst/>
                <a:latin typeface="SimSun" panose="02010600030101010101" pitchFamily="2" charset="-122"/>
                <a:ea typeface="SimSun" panose="02010600030101010101" pitchFamily="2" charset="-122"/>
              </a:rPr>
              <a:t>和计算逻辑复杂</a:t>
            </a:r>
            <a:r>
              <a:rPr lang="en-US" altLang="ja-JP">
                <a:solidFill>
                  <a:srgbClr val="3E3E3E"/>
                </a:solidFill>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的问题，但它依然</a:t>
            </a:r>
            <a:r>
              <a:rPr lang="ja-JP" altLang="en-US" b="0" i="0">
                <a:solidFill>
                  <a:srgbClr val="FF0000"/>
                </a:solidFill>
                <a:effectLst/>
                <a:latin typeface="SimSun" panose="02010600030101010101" pitchFamily="2" charset="-122"/>
                <a:ea typeface="SimSun" panose="02010600030101010101" pitchFamily="2" charset="-122"/>
              </a:rPr>
              <a:t>没有</a:t>
            </a:r>
            <a:r>
              <a:rPr lang="ja-JP" altLang="en-US" b="0" i="0">
                <a:solidFill>
                  <a:srgbClr val="3E3E3E"/>
                </a:solidFill>
                <a:effectLst/>
                <a:latin typeface="SimSun" panose="02010600030101010101" pitchFamily="2" charset="-122"/>
                <a:ea typeface="SimSun" panose="02010600030101010101" pitchFamily="2" charset="-122"/>
              </a:rPr>
              <a:t>解决存储和展示的问题，特别是在存储上，使用类似 </a:t>
            </a:r>
            <a:r>
              <a:rPr lang="en-US" b="0" i="0">
                <a:solidFill>
                  <a:srgbClr val="3E3E3E"/>
                </a:solidFill>
                <a:effectLst/>
                <a:latin typeface="SimSun" panose="02010600030101010101" pitchFamily="2" charset="-122"/>
                <a:ea typeface="SimSun" panose="02010600030101010101" pitchFamily="2" charset="-122"/>
              </a:rPr>
              <a:t>kafka </a:t>
            </a:r>
            <a:r>
              <a:rPr lang="ja-JP" altLang="en-US" b="0" i="0">
                <a:solidFill>
                  <a:srgbClr val="3E3E3E"/>
                </a:solidFill>
                <a:effectLst/>
                <a:latin typeface="SimSun" panose="02010600030101010101" pitchFamily="2" charset="-122"/>
                <a:ea typeface="SimSun" panose="02010600030101010101" pitchFamily="2" charset="-122"/>
              </a:rPr>
              <a:t>的消息队列存储长期日志数据，数据无法压缩，存储成本很大，绕过方案是使用支持数据分层存储的消息系统（如 </a:t>
            </a:r>
            <a:r>
              <a:rPr lang="en-US" b="0" i="0">
                <a:solidFill>
                  <a:srgbClr val="3E3E3E"/>
                </a:solidFill>
                <a:effectLst/>
                <a:latin typeface="SimSun" panose="02010600030101010101" pitchFamily="2" charset="-122"/>
                <a:ea typeface="SimSun" panose="02010600030101010101" pitchFamily="2" charset="-122"/>
              </a:rPr>
              <a:t>Pulsar，</a:t>
            </a:r>
            <a:r>
              <a:rPr lang="ja-JP" altLang="en-US" b="0" i="0">
                <a:solidFill>
                  <a:srgbClr val="3E3E3E"/>
                </a:solidFill>
                <a:effectLst/>
                <a:latin typeface="SimSun" panose="02010600030101010101" pitchFamily="2" charset="-122"/>
                <a:ea typeface="SimSun" panose="02010600030101010101" pitchFamily="2" charset="-122"/>
              </a:rPr>
              <a:t>支持将历史消息存储到云上存储系统），但是分层存储的历史日志数据仅能用于 </a:t>
            </a:r>
            <a:r>
              <a:rPr lang="en-US" b="0" i="0">
                <a:solidFill>
                  <a:srgbClr val="3E3E3E"/>
                </a:solidFill>
                <a:effectLst/>
                <a:latin typeface="SimSun" panose="02010600030101010101" pitchFamily="2" charset="-122"/>
                <a:ea typeface="SimSun" panose="02010600030101010101" pitchFamily="2" charset="-122"/>
              </a:rPr>
              <a:t>Kappa backfill </a:t>
            </a:r>
            <a:r>
              <a:rPr lang="ja-JP" altLang="en-US" b="0" i="0">
                <a:solidFill>
                  <a:srgbClr val="3E3E3E"/>
                </a:solidFill>
                <a:effectLst/>
                <a:latin typeface="SimSun" panose="02010600030101010101" pitchFamily="2" charset="-122"/>
                <a:ea typeface="SimSun" panose="02010600030101010101" pitchFamily="2" charset="-122"/>
              </a:rPr>
              <a:t>作业，数据的利用率依然很低。</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415867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工作机制</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的类型与格式</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1474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中使用压缩</a:t>
            </a:r>
            <a:endParaRPr lang="en-US" altLang="ja-JP">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的内置特性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413446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b="1">
                <a:solidFill>
                  <a:srgbClr val="3E3E3E"/>
                </a:solidFill>
                <a:latin typeface="SimSun" panose="02010600030101010101" pitchFamily="2" charset="-122"/>
                <a:ea typeface="SimSun" panose="02010600030101010101" pitchFamily="2" charset="-122"/>
              </a:rPr>
              <a:t>——</a:t>
            </a:r>
            <a:r>
              <a:rPr lang="en-US" b="1">
                <a:solidFill>
                  <a:srgbClr val="3E3E3E"/>
                </a:solidFill>
                <a:latin typeface="SimSun" panose="02010600030101010101" pitchFamily="2" charset="-122"/>
                <a:ea typeface="SimSun" panose="02010600030101010101" pitchFamily="2" charset="-122"/>
              </a:rPr>
              <a:t>Lambda </a:t>
            </a:r>
            <a:r>
              <a:rPr lang="en-US" altLang="zh-CN" b="1">
                <a:solidFill>
                  <a:srgbClr val="3E3E3E"/>
                </a:solidFill>
                <a:latin typeface="SimSun" panose="02010600030101010101" pitchFamily="2" charset="-122"/>
                <a:ea typeface="SimSun" panose="02010600030101010101" pitchFamily="2" charset="-122"/>
              </a:rPr>
              <a:t>&amp;</a:t>
            </a:r>
            <a:r>
              <a:rPr lang="zh-CN" altLang="en-US" b="1">
                <a:solidFill>
                  <a:srgbClr val="3E3E3E"/>
                </a:solidFill>
                <a:latin typeface="SimSun" panose="02010600030101010101" pitchFamily="2" charset="-122"/>
                <a:ea typeface="SimSun" panose="02010600030101010101" pitchFamily="2" charset="-122"/>
              </a:rPr>
              <a:t> </a:t>
            </a:r>
            <a:r>
              <a:rPr lang="en-US" b="1">
                <a:solidFill>
                  <a:srgbClr val="3E3E3E"/>
                </a:solidFill>
                <a:latin typeface="SimSun" panose="02010600030101010101" pitchFamily="2" charset="-122"/>
                <a:ea typeface="SimSun" panose="02010600030101010101" pitchFamily="2" charset="-122"/>
              </a:rPr>
              <a:t>Kappa</a:t>
            </a:r>
            <a:endParaRPr lang="en-US" altLang="ja-JP">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D755568-C256-FE4D-91CA-6B38D7923D8C}"/>
              </a:ext>
            </a:extLst>
          </p:cNvPr>
          <p:cNvSpPr/>
          <p:nvPr/>
        </p:nvSpPr>
        <p:spPr>
          <a:xfrm>
            <a:off x="618309" y="650524"/>
            <a:ext cx="8351520" cy="3139321"/>
          </a:xfrm>
          <a:prstGeom prst="rect">
            <a:avLst/>
          </a:prstGeom>
        </p:spPr>
        <p:txBody>
          <a:bodyPr wrap="squar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和 </a:t>
            </a:r>
            <a:r>
              <a:rPr lang="en-US" b="1" i="0">
                <a:solidFill>
                  <a:srgbClr val="3E3E3E"/>
                </a:solidFill>
                <a:effectLst/>
                <a:latin typeface="SimSun" panose="02010600030101010101" pitchFamily="2" charset="-122"/>
                <a:ea typeface="SimSun" panose="02010600030101010101" pitchFamily="2" charset="-122"/>
              </a:rPr>
              <a:t>Kappa </a:t>
            </a:r>
            <a:r>
              <a:rPr lang="ja-JP" altLang="en-US" b="1" i="0">
                <a:solidFill>
                  <a:srgbClr val="3E3E3E"/>
                </a:solidFill>
                <a:effectLst/>
                <a:latin typeface="SimSun" panose="02010600030101010101" pitchFamily="2" charset="-122"/>
                <a:ea typeface="SimSun" panose="02010600030101010101" pitchFamily="2" charset="-122"/>
              </a:rPr>
              <a:t>的场景区别：</a:t>
            </a:r>
            <a:endParaRPr lang="ja-JP" altLang="en-US" b="0" i="0">
              <a:solidFill>
                <a:srgbClr val="333333"/>
              </a:solidFill>
              <a:effectLst/>
              <a:latin typeface="SimSun" panose="02010600030101010101" pitchFamily="2" charset="-122"/>
              <a:ea typeface="SimSun" panose="02010600030101010101" pitchFamily="2" charset="-122"/>
            </a:endParaRPr>
          </a:p>
          <a:p>
            <a:pPr algn="just"/>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不是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的替代架构，而是其简化版本，</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放弃了对批处理的支持，更擅长业务本身为 </a:t>
            </a:r>
            <a:r>
              <a:rPr lang="en-US" b="0" i="0">
                <a:solidFill>
                  <a:srgbClr val="FF0000"/>
                </a:solidFill>
                <a:effectLst/>
                <a:latin typeface="SimSun" panose="02010600030101010101" pitchFamily="2" charset="-122"/>
                <a:ea typeface="SimSun" panose="02010600030101010101" pitchFamily="2" charset="-122"/>
              </a:rPr>
              <a:t>append-only </a:t>
            </a:r>
            <a:r>
              <a:rPr lang="ja-JP" altLang="en-US" b="0" i="0">
                <a:solidFill>
                  <a:srgbClr val="3E3E3E"/>
                </a:solidFill>
                <a:effectLst/>
                <a:latin typeface="SimSun" panose="02010600030101010101" pitchFamily="2" charset="-122"/>
                <a:ea typeface="SimSun" panose="02010600030101010101" pitchFamily="2" charset="-122"/>
              </a:rPr>
              <a:t>数据写入场景的分析需求，例如各种时序数据场景，天然存在时间窗口的概念，流式计算直接满足其实时计算和历史补偿任务需求；</a:t>
            </a:r>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endParaRPr lang="en-US" b="0" i="0">
              <a:solidFill>
                <a:srgbClr val="3E3E3E"/>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直接支持批处理，因此更适合对历史数据有很多 </a:t>
            </a:r>
            <a:r>
              <a:rPr lang="en-US" b="0" i="0">
                <a:solidFill>
                  <a:srgbClr val="3E3E3E"/>
                </a:solidFill>
                <a:effectLst/>
                <a:latin typeface="SimSun" panose="02010600030101010101" pitchFamily="2" charset="-122"/>
                <a:ea typeface="SimSun" panose="02010600030101010101" pitchFamily="2" charset="-122"/>
              </a:rPr>
              <a:t>ad hoc </a:t>
            </a:r>
            <a:r>
              <a:rPr lang="ja-JP" altLang="en-US" b="0" i="0">
                <a:solidFill>
                  <a:srgbClr val="3E3E3E"/>
                </a:solidFill>
                <a:effectLst/>
                <a:latin typeface="SimSun" panose="02010600030101010101" pitchFamily="2" charset="-122"/>
                <a:ea typeface="SimSun" panose="02010600030101010101" pitchFamily="2" charset="-122"/>
              </a:rPr>
              <a:t>查询的需求的场景，比如数据分析师需要按任意条件组合对历史数据进行探索性的分析，并且有一定的实时性需求，期望尽快得到分析结果，批处理可以更直接高效地满足这些需求。</a:t>
            </a:r>
            <a:endParaRPr lang="ja-JP" altLang="en-US" b="0" i="0">
              <a:solidFill>
                <a:srgbClr val="333333"/>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1152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707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126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089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CA106-CBE5-864A-906A-9C23AE191A7D}"/>
              </a:ext>
            </a:extLst>
          </p:cNvPr>
          <p:cNvSpPr txBox="1"/>
          <p:nvPr/>
        </p:nvSpPr>
        <p:spPr>
          <a:xfrm>
            <a:off x="0" y="0"/>
            <a:ext cx="413125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a:latin typeface="SimSun" panose="02010600030101010101" pitchFamily="2" charset="-122"/>
                <a:ea typeface="SimSun" panose="02010600030101010101" pitchFamily="2" charset="-122"/>
              </a:rPr>
              <a:t>——</a:t>
            </a:r>
            <a:r>
              <a:rPr lang="en-US" b="1">
                <a:solidFill>
                  <a:srgbClr val="3E3E3E"/>
                </a:solidFill>
                <a:latin typeface="SimSun" panose="02010600030101010101" pitchFamily="2" charset="-122"/>
                <a:ea typeface="SimSun" panose="02010600030101010101" pitchFamily="2" charset="-122"/>
              </a:rPr>
              <a:t>Lambda </a:t>
            </a:r>
            <a:r>
              <a:rPr lang="en-US" altLang="zh-CN" b="1">
                <a:solidFill>
                  <a:srgbClr val="3E3E3E"/>
                </a:solidFill>
                <a:latin typeface="SimSun" panose="02010600030101010101" pitchFamily="2" charset="-122"/>
                <a:ea typeface="SimSun" panose="02010600030101010101" pitchFamily="2" charset="-122"/>
              </a:rPr>
              <a:t>&amp;</a:t>
            </a:r>
            <a:r>
              <a:rPr lang="zh-CN" altLang="en-US" b="1">
                <a:solidFill>
                  <a:srgbClr val="3E3E3E"/>
                </a:solidFill>
                <a:latin typeface="SimSun" panose="02010600030101010101" pitchFamily="2" charset="-122"/>
                <a:ea typeface="SimSun" panose="02010600030101010101" pitchFamily="2" charset="-122"/>
              </a:rPr>
              <a:t> </a:t>
            </a:r>
            <a:r>
              <a:rPr lang="en-US" b="1">
                <a:solidFill>
                  <a:srgbClr val="3E3E3E"/>
                </a:solidFill>
                <a:latin typeface="SimSun" panose="02010600030101010101" pitchFamily="2" charset="-122"/>
                <a:ea typeface="SimSun" panose="02010600030101010101" pitchFamily="2" charset="-122"/>
              </a:rPr>
              <a:t>Kappa</a:t>
            </a:r>
            <a:endParaRPr lang="en-US" altLang="ja-JP">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A8A2DEA-1CB5-F34A-BEB2-D8FF6D7D3701}"/>
              </a:ext>
            </a:extLst>
          </p:cNvPr>
          <p:cNvSpPr/>
          <p:nvPr/>
        </p:nvSpPr>
        <p:spPr>
          <a:xfrm>
            <a:off x="618310" y="599442"/>
            <a:ext cx="10345781" cy="923330"/>
          </a:xfrm>
          <a:prstGeom prst="rect">
            <a:avLst/>
          </a:prstGeom>
        </p:spPr>
        <p:txBody>
          <a:bodyPr wrap="square">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Kappa+</a:t>
            </a:r>
            <a:r>
              <a:rPr lang="ja-JP" altLang="en-US">
                <a:latin typeface="SimSun" panose="02010600030101010101" pitchFamily="2" charset="-122"/>
                <a:ea typeface="SimSun" panose="02010600030101010101" pitchFamily="2" charset="-122"/>
              </a:rPr>
              <a:t>是 </a:t>
            </a:r>
            <a:r>
              <a:rPr lang="en-US">
                <a:latin typeface="SimSun" panose="02010600030101010101" pitchFamily="2" charset="-122"/>
                <a:ea typeface="SimSun" panose="02010600030101010101" pitchFamily="2" charset="-122"/>
              </a:rPr>
              <a:t>Uber </a:t>
            </a:r>
            <a:r>
              <a:rPr lang="ja-JP" altLang="en-US">
                <a:latin typeface="SimSun" panose="02010600030101010101" pitchFamily="2" charset="-122"/>
                <a:ea typeface="SimSun" panose="02010600030101010101" pitchFamily="2" charset="-122"/>
              </a:rPr>
              <a:t>提出流式数据处理架构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它的核心思想是让流计算框架直读 </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类的数仓数据，一并实现实时计算和历史数据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计算，不需要为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作业长期保存日志或者把数据拷贝回消息队列</a:t>
            </a:r>
            <a:endParaRPr lang="en-US" altLang="ja-JP">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E4E92FB-A236-DD41-B227-3EB88693DBAF}"/>
              </a:ext>
            </a:extLst>
          </p:cNvPr>
          <p:cNvPicPr>
            <a:picLocks noChangeAspect="1"/>
          </p:cNvPicPr>
          <p:nvPr/>
        </p:nvPicPr>
        <p:blipFill>
          <a:blip r:embed="rId2"/>
          <a:stretch>
            <a:fillRect/>
          </a:stretch>
        </p:blipFill>
        <p:spPr>
          <a:xfrm>
            <a:off x="0" y="4284617"/>
            <a:ext cx="5655090" cy="2573383"/>
          </a:xfrm>
          <a:prstGeom prst="rect">
            <a:avLst/>
          </a:prstGeom>
        </p:spPr>
      </p:pic>
      <p:pic>
        <p:nvPicPr>
          <p:cNvPr id="10" name="Picture 9">
            <a:extLst>
              <a:ext uri="{FF2B5EF4-FFF2-40B4-BE49-F238E27FC236}">
                <a16:creationId xmlns:a16="http://schemas.microsoft.com/office/drawing/2014/main" id="{5A8D9404-577A-314F-9B01-171EA6651424}"/>
              </a:ext>
            </a:extLst>
          </p:cNvPr>
          <p:cNvPicPr>
            <a:picLocks noChangeAspect="1"/>
          </p:cNvPicPr>
          <p:nvPr/>
        </p:nvPicPr>
        <p:blipFill>
          <a:blip r:embed="rId3"/>
          <a:stretch>
            <a:fillRect/>
          </a:stretch>
        </p:blipFill>
        <p:spPr>
          <a:xfrm>
            <a:off x="6209210" y="3768328"/>
            <a:ext cx="5982789" cy="3002474"/>
          </a:xfrm>
          <a:prstGeom prst="rect">
            <a:avLst/>
          </a:prstGeom>
        </p:spPr>
      </p:pic>
      <p:cxnSp>
        <p:nvCxnSpPr>
          <p:cNvPr id="13" name="Straight Connector 12">
            <a:extLst>
              <a:ext uri="{FF2B5EF4-FFF2-40B4-BE49-F238E27FC236}">
                <a16:creationId xmlns:a16="http://schemas.microsoft.com/office/drawing/2014/main" id="{65EBDBC1-953D-6E44-9D78-8E2217AE93EF}"/>
              </a:ext>
            </a:extLst>
          </p:cNvPr>
          <p:cNvCxnSpPr/>
          <p:nvPr/>
        </p:nvCxnSpPr>
        <p:spPr>
          <a:xfrm>
            <a:off x="6000206" y="3631474"/>
            <a:ext cx="0" cy="32265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415609-0C20-3949-BFF7-23F1512C1625}"/>
              </a:ext>
            </a:extLst>
          </p:cNvPr>
          <p:cNvSpPr txBox="1"/>
          <p:nvPr/>
        </p:nvSpPr>
        <p:spPr>
          <a:xfrm>
            <a:off x="618310" y="1802787"/>
            <a:ext cx="10859582"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Lambda plus </a:t>
            </a:r>
            <a:r>
              <a:rPr lang="ja-JP" altLang="en-US">
                <a:latin typeface="SimSun" panose="02010600030101010101" pitchFamily="2" charset="-122"/>
                <a:ea typeface="SimSun" panose="02010600030101010101" pitchFamily="2" charset="-122"/>
              </a:rPr>
              <a:t>是基于 </a:t>
            </a:r>
            <a:r>
              <a:rPr lang="en-US">
                <a:latin typeface="SimSun" panose="02010600030101010101" pitchFamily="2" charset="-122"/>
                <a:ea typeface="SimSun" panose="02010600030101010101" pitchFamily="2" charset="-122"/>
              </a:rPr>
              <a:t>Tablestore </a:t>
            </a:r>
            <a:r>
              <a:rPr lang="ja-JP" altLang="en-US">
                <a:latin typeface="SimSun" panose="02010600030101010101" pitchFamily="2" charset="-122"/>
                <a:ea typeface="SimSun" panose="02010600030101010101" pitchFamily="2" charset="-122"/>
              </a:rPr>
              <a:t>和 </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打造的云上存在可以复用、简化的大数据架构模式，架构方案全 </a:t>
            </a:r>
            <a:r>
              <a:rPr lang="en-US">
                <a:latin typeface="SimSun" panose="02010600030101010101" pitchFamily="2" charset="-122"/>
                <a:ea typeface="SimSun" panose="02010600030101010101" pitchFamily="2" charset="-122"/>
              </a:rPr>
              <a:t>serverless </a:t>
            </a:r>
            <a:r>
              <a:rPr lang="ja-JP" altLang="en-US">
                <a:latin typeface="SimSun" panose="02010600030101010101" pitchFamily="2" charset="-122"/>
                <a:ea typeface="SimSun" panose="02010600030101010101" pitchFamily="2" charset="-122"/>
              </a:rPr>
              <a:t>即开即用，易搭建免运维。</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是阿里云在 </a:t>
            </a:r>
            <a:r>
              <a:rPr lang="en-US">
                <a:solidFill>
                  <a:srgbClr val="FF0000"/>
                </a:solidFill>
                <a:latin typeface="SimSun" panose="02010600030101010101" pitchFamily="2" charset="-122"/>
                <a:ea typeface="SimSun" panose="02010600030101010101" pitchFamily="2" charset="-122"/>
              </a:rPr>
              <a:t>Apache Flink </a:t>
            </a:r>
            <a:r>
              <a:rPr lang="ja-JP" altLang="en-US">
                <a:latin typeface="SimSun" panose="02010600030101010101" pitchFamily="2" charset="-122"/>
                <a:ea typeface="SimSun" panose="02010600030101010101" pitchFamily="2" charset="-122"/>
              </a:rPr>
              <a:t>基础上深度改进的实时计算平台，</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旨在将流处理和批处理统一，实现了全新的 </a:t>
            </a:r>
            <a:r>
              <a:rPr lang="en-US">
                <a:latin typeface="SimSun" panose="02010600030101010101" pitchFamily="2" charset="-122"/>
                <a:ea typeface="SimSun" panose="02010600030101010101" pitchFamily="2" charset="-122"/>
              </a:rPr>
              <a:t>Flink SQL </a:t>
            </a:r>
            <a:r>
              <a:rPr lang="ja-JP" altLang="en-US">
                <a:latin typeface="SimSun" panose="02010600030101010101" pitchFamily="2" charset="-122"/>
                <a:ea typeface="SimSun" panose="02010600030101010101" pitchFamily="2" charset="-122"/>
              </a:rPr>
              <a:t>技术栈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564177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49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632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27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497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96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694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82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98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08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25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6503703" cy="461665"/>
          </a:xfrm>
          <a:prstGeom prst="rect">
            <a:avLst/>
          </a:prstGeom>
          <a:noFill/>
        </p:spPr>
        <p:txBody>
          <a:bodyPr wrap="none" rtlCol="0">
            <a:spAutoFit/>
          </a:bodyPr>
          <a:lstStyle/>
          <a:p>
            <a:r>
              <a:rPr lang="ja-JP" altLang="en-US" sz="2400"/>
              <a:t>一</a:t>
            </a:r>
            <a:r>
              <a:rPr lang="zh-CN" altLang="en-US" sz="2400"/>
              <a:t>、</a:t>
            </a:r>
            <a:r>
              <a:rPr lang="ja-JP" altLang="en-US" sz="2400"/>
              <a:t>数据架构演变</a:t>
            </a:r>
            <a:r>
              <a:rPr lang="en-US" altLang="zh-CN" sz="2400"/>
              <a:t>——</a:t>
            </a:r>
            <a:r>
              <a:rPr lang="ja-JP" altLang="en-US" sz="2400"/>
              <a:t>有状态流计算架构</a:t>
            </a:r>
            <a:r>
              <a:rPr lang="en-US" altLang="ja-JP" sz="2400"/>
              <a:t>(Flink)</a:t>
            </a:r>
            <a:endParaRPr lang="en-US" sz="2400"/>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368550" y="1213184"/>
            <a:ext cx="7454900" cy="5105400"/>
          </a:xfrm>
          <a:prstGeom prst="rect">
            <a:avLst/>
          </a:prstGeom>
        </p:spPr>
      </p:pic>
    </p:spTree>
    <p:extLst>
      <p:ext uri="{BB962C8B-B14F-4D97-AF65-F5344CB8AC3E}">
        <p14:creationId xmlns:p14="http://schemas.microsoft.com/office/powerpoint/2010/main" val="20075455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663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65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38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18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80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29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194037" y="3105834"/>
            <a:ext cx="3034805" cy="646331"/>
          </a:xfrm>
          <a:prstGeom prst="rect">
            <a:avLst/>
          </a:prstGeom>
          <a:noFill/>
        </p:spPr>
        <p:txBody>
          <a:bodyPr wrap="none" rtlCol="0">
            <a:spAutoFit/>
          </a:bodyPr>
          <a:lstStyle/>
          <a:p>
            <a:r>
              <a:rPr lang="en-US" altLang="zh-CN" sz="3600"/>
              <a:t>Hadoop&amp;Flink</a:t>
            </a:r>
            <a:endParaRPr lang="en-US" sz="3600"/>
          </a:p>
        </p:txBody>
      </p:sp>
    </p:spTree>
    <p:extLst>
      <p:ext uri="{BB962C8B-B14F-4D97-AF65-F5344CB8AC3E}">
        <p14:creationId xmlns:p14="http://schemas.microsoft.com/office/powerpoint/2010/main" val="34666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2460112892"/>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8967</TotalTime>
  <Words>3478</Words>
  <Application>Microsoft Macintosh PowerPoint</Application>
  <PresentationFormat>Widescreen</PresentationFormat>
  <Paragraphs>335</Paragraphs>
  <Slides>86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Microsoft Office User</cp:lastModifiedBy>
  <cp:revision>393</cp:revision>
  <dcterms:created xsi:type="dcterms:W3CDTF">2018-08-05T12:56:00Z</dcterms:created>
  <dcterms:modified xsi:type="dcterms:W3CDTF">2019-07-01T16:19:51Z</dcterms:modified>
</cp:coreProperties>
</file>